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8"/>
  </p:notesMasterIdLst>
  <p:sldIdLst>
    <p:sldId id="256" r:id="rId5"/>
    <p:sldId id="418" r:id="rId6"/>
    <p:sldId id="441" r:id="rId7"/>
    <p:sldId id="440" r:id="rId8"/>
    <p:sldId id="460" r:id="rId9"/>
    <p:sldId id="474" r:id="rId10"/>
    <p:sldId id="434" r:id="rId11"/>
    <p:sldId id="421" r:id="rId12"/>
    <p:sldId id="422" r:id="rId13"/>
    <p:sldId id="423" r:id="rId14"/>
    <p:sldId id="424" r:id="rId15"/>
    <p:sldId id="475" r:id="rId16"/>
    <p:sldId id="476" r:id="rId17"/>
    <p:sldId id="461" r:id="rId18"/>
    <p:sldId id="425" r:id="rId19"/>
    <p:sldId id="426" r:id="rId20"/>
    <p:sldId id="427" r:id="rId21"/>
    <p:sldId id="507" r:id="rId22"/>
    <p:sldId id="508" r:id="rId23"/>
    <p:sldId id="509" r:id="rId24"/>
    <p:sldId id="352" r:id="rId25"/>
    <p:sldId id="442" r:id="rId26"/>
    <p:sldId id="458" r:id="rId27"/>
    <p:sldId id="361" r:id="rId28"/>
    <p:sldId id="479" r:id="rId29"/>
    <p:sldId id="480" r:id="rId30"/>
    <p:sldId id="481" r:id="rId31"/>
    <p:sldId id="485" r:id="rId32"/>
    <p:sldId id="486" r:id="rId33"/>
    <p:sldId id="483" r:id="rId34"/>
    <p:sldId id="488" r:id="rId35"/>
    <p:sldId id="487" r:id="rId36"/>
    <p:sldId id="469" r:id="rId37"/>
    <p:sldId id="267" r:id="rId38"/>
    <p:sldId id="477" r:id="rId39"/>
    <p:sldId id="490" r:id="rId40"/>
    <p:sldId id="402" r:id="rId41"/>
    <p:sldId id="403" r:id="rId42"/>
    <p:sldId id="404" r:id="rId43"/>
    <p:sldId id="383" r:id="rId44"/>
    <p:sldId id="411" r:id="rId45"/>
    <p:sldId id="384" r:id="rId46"/>
    <p:sldId id="410" r:id="rId47"/>
    <p:sldId id="388" r:id="rId48"/>
    <p:sldId id="399" r:id="rId49"/>
    <p:sldId id="389" r:id="rId50"/>
    <p:sldId id="289" r:id="rId51"/>
    <p:sldId id="500" r:id="rId52"/>
    <p:sldId id="466" r:id="rId53"/>
    <p:sldId id="495" r:id="rId54"/>
    <p:sldId id="498" r:id="rId55"/>
    <p:sldId id="496" r:id="rId56"/>
    <p:sldId id="497" r:id="rId57"/>
    <p:sldId id="512" r:id="rId58"/>
    <p:sldId id="494" r:id="rId59"/>
    <p:sldId id="501" r:id="rId60"/>
    <p:sldId id="511" r:id="rId61"/>
    <p:sldId id="489" r:id="rId62"/>
    <p:sldId id="471" r:id="rId63"/>
    <p:sldId id="492" r:id="rId64"/>
    <p:sldId id="493" r:id="rId65"/>
    <p:sldId id="473" r:id="rId66"/>
    <p:sldId id="510" r:id="rId6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17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47</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7374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3777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224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35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529440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753281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251851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94715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22947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66814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68614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548580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44656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507064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3043515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7668643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smtClean="0"/>
              <a:t>Adequate* </a:t>
            </a:r>
            <a:endParaRPr lang="en-AU" dirty="0"/>
          </a:p>
          <a:p>
            <a:r>
              <a:rPr lang="en-AU" dirty="0" smtClean="0"/>
              <a:t>Representative**</a:t>
            </a:r>
            <a:endParaRPr lang="en-AU" dirty="0"/>
          </a:p>
          <a:p>
            <a:r>
              <a:rPr lang="en-AU" dirty="0"/>
              <a:t>Efficient</a:t>
            </a:r>
          </a:p>
          <a:p>
            <a:r>
              <a:rPr lang="en-AU" dirty="0"/>
              <a:t>Connectivity</a:t>
            </a:r>
            <a:r>
              <a:rPr lang="en-AU" dirty="0" smtClean="0"/>
              <a:t>***</a:t>
            </a:r>
            <a:endParaRPr lang="en-AU" dirty="0"/>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5561" y="4751543"/>
            <a:ext cx="4757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**Assuming no </a:t>
            </a:r>
            <a:r>
              <a:rPr kumimoji="0" lang="en-AU" sz="1800" b="0" i="0" u="none" strike="noStrike" kern="1200" cap="none" spc="0" normalizeH="0" baseline="0" noProof="0" dirty="0">
                <a:ln>
                  <a:noFill/>
                </a:ln>
                <a:solidFill>
                  <a:prstClr val="white"/>
                </a:solidFill>
                <a:effectLst/>
                <a:uLnTx/>
                <a:uFillTx/>
                <a:latin typeface="Calibri"/>
                <a:ea typeface="+mn-ea"/>
                <a:cs typeface="+mn-cs"/>
              </a:rPr>
              <a:t>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7442" y="158879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18465"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3338275"/>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678649" y="4500833"/>
            <a:ext cx="43545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a:t>
            </a:r>
            <a:endParaRPr kumimoji="0" lang="en-AU" sz="1800" b="0" i="0" u="none" strike="noStrike" kern="1200" cap="none" spc="0" normalizeH="0" baseline="0" noProof="0" dirty="0" smtClean="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throughout entire landscape</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0870" y="4433887"/>
            <a:ext cx="4222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a:t>
            </a: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each species only needs 1 cell</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8424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smtClean="0"/>
              <a:t>Policy</a:t>
            </a:r>
            <a:endParaRPr lang="en-AU" dirty="0"/>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smtClean="0"/>
                <a:t>“In </a:t>
              </a:r>
              <a:r>
                <a:rPr lang="en-AU" dirty="0"/>
                <a:t>1992, the Fourth World Congress on National Parks and Protected </a:t>
              </a:r>
              <a:r>
                <a:rPr lang="en-AU" dirty="0" smtClean="0"/>
                <a:t>Areas [recommended] “</a:t>
              </a:r>
              <a:r>
                <a:rPr lang="en-AU" dirty="0"/>
                <a:t>that protected areas cover at least 10 percent of each biome by the year 2000” (McNeely 1993</a:t>
              </a:r>
              <a:r>
                <a:rPr lang="en-AU" dirty="0" smtClean="0"/>
                <a:t>).”</a:t>
              </a:r>
              <a:endParaRPr lang="en-AU" dirty="0"/>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smtClean="0"/>
                <a:t>“[Aichi target 11] […] targets </a:t>
              </a:r>
              <a:r>
                <a:rPr lang="en-AU" dirty="0"/>
                <a:t>mandate that 17% of terrestrial areas, and 10% of coastal and marine areas should be covered by nature conservation networks </a:t>
              </a:r>
              <a:r>
                <a:rPr lang="en-AU" dirty="0" smtClean="0"/>
                <a:t>[…]”</a:t>
              </a:r>
              <a:endParaRPr lang="en-AU" dirty="0"/>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smtClean="0"/>
                <a:t>Policy</a:t>
              </a:r>
              <a:endParaRPr lang="en-AU" u="sng" dirty="0"/>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smtClean="0"/>
                <a:t>“We </a:t>
              </a:r>
              <a:r>
                <a:rPr lang="en-AU" dirty="0"/>
                <a:t>set as a fixed target the conservation of at least 10% of grid cells occupied by a species, with a minimum of one</a:t>
              </a:r>
              <a:r>
                <a:rPr lang="en-AU" dirty="0" smtClean="0"/>
                <a:t>.”</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smtClean="0"/>
                <a:t>“As </a:t>
              </a:r>
              <a:r>
                <a:rPr lang="en-AU" dirty="0"/>
                <a:t>a habitat-specific target, we used 17% of the total number of PUs where the respective habitat occurs, adopting Aichi target 11 </a:t>
              </a:r>
              <a:r>
                <a:rPr lang="en-AU" dirty="0" smtClean="0"/>
                <a:t>“</a:t>
              </a:r>
              <a:endParaRPr lang="en-AU" dirty="0"/>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smtClean="0"/>
                <a:t>Targets</a:t>
              </a:r>
              <a:endParaRPr lang="en-AU" u="sng" dirty="0"/>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smtClean="0"/>
              <a:t>Friedrichs</a:t>
            </a:r>
            <a:r>
              <a:rPr lang="en-AU" sz="1400" dirty="0" smtClean="0"/>
              <a:t> et al. (2018) </a:t>
            </a:r>
            <a:r>
              <a:rPr lang="en-AU" sz="1400" dirty="0" err="1" smtClean="0"/>
              <a:t>Plos</a:t>
            </a:r>
            <a:r>
              <a:rPr lang="en-AU" sz="1400" dirty="0" smtClean="0"/>
              <a:t> ONE</a:t>
            </a:r>
            <a:r>
              <a:rPr lang="en-AU" sz="1400" dirty="0"/>
              <a:t>,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smtClean="0"/>
              <a:t>Jetz</a:t>
            </a:r>
            <a:r>
              <a:rPr lang="en-AU" sz="1400" dirty="0" smtClean="0"/>
              <a:t> et al. (2014) Current </a:t>
            </a:r>
            <a:r>
              <a:rPr lang="en-AU" sz="1400" dirty="0" err="1" smtClean="0"/>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smtClean="0"/>
              <a:t>Brooks et al. (2004) </a:t>
            </a:r>
            <a:r>
              <a:rPr lang="en-AU" sz="1400" dirty="0" err="1" smtClean="0"/>
              <a:t>BioScience</a:t>
            </a:r>
            <a:r>
              <a:rPr lang="en-AU" sz="1400" dirty="0"/>
              <a:t>,  </a:t>
            </a:r>
            <a:r>
              <a:rPr lang="en-AU" sz="1400" dirty="0" smtClean="0"/>
              <a:t>DOI:10.1641/0006-3568(2004)054[1081:CPBTGP]2.0.CO;2</a:t>
            </a:r>
            <a:endParaRPr lang="en-AU" sz="1400" dirty="0"/>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231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smtClean="0"/>
              <a:t>Statistical estimates/models</a:t>
            </a:r>
            <a:endParaRPr lang="en-AU" dirty="0"/>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smtClean="0"/>
              <a:t>Klein </a:t>
            </a:r>
            <a:r>
              <a:rPr lang="en-AU" sz="1400" i="1" dirty="0" smtClean="0"/>
              <a:t>et al. </a:t>
            </a:r>
            <a:r>
              <a:rPr lang="en-AU" sz="1400" dirty="0"/>
              <a:t>(2009) </a:t>
            </a:r>
            <a:r>
              <a:rPr lang="en-AU" sz="1400" dirty="0" err="1" smtClean="0"/>
              <a:t>Biol</a:t>
            </a:r>
            <a:r>
              <a:rPr lang="en-AU" sz="1400" dirty="0" smtClean="0"/>
              <a:t> Cons, DOI:10.1016/j.biocon.2009.01.035</a:t>
            </a:r>
            <a:endParaRPr lang="en-AU" sz="1400" dirty="0"/>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smtClean="0"/>
              <a:t>“We </a:t>
            </a:r>
            <a:r>
              <a:rPr lang="en-AU" dirty="0"/>
              <a:t>modelled </a:t>
            </a:r>
            <a:r>
              <a:rPr lang="en-AU" dirty="0" smtClean="0"/>
              <a:t>[…] scenarios </a:t>
            </a:r>
            <a:r>
              <a:rPr lang="en-AU" dirty="0"/>
              <a:t>based on </a:t>
            </a:r>
            <a:r>
              <a:rPr lang="en-AU" dirty="0" smtClean="0"/>
              <a:t>[…] the [population viability analysis] by </a:t>
            </a:r>
            <a:r>
              <a:rPr lang="en-AU" dirty="0"/>
              <a:t>Todd </a:t>
            </a:r>
            <a:r>
              <a:rPr lang="en-AU" i="1" dirty="0"/>
              <a:t>et al</a:t>
            </a:r>
            <a:r>
              <a:rPr lang="en-AU" dirty="0"/>
              <a:t>. (2016</a:t>
            </a:r>
            <a:r>
              <a:rPr lang="en-AU" dirty="0" smtClean="0"/>
              <a:t>). The </a:t>
            </a:r>
            <a:r>
              <a:rPr lang="en-AU" dirty="0"/>
              <a:t>reserve scenarios were based on the protected area required to achieve a less than 5% chance of the </a:t>
            </a:r>
            <a:r>
              <a:rPr lang="en-AU" dirty="0" err="1"/>
              <a:t>Leadbeater’s</a:t>
            </a:r>
            <a:r>
              <a:rPr lang="en-AU" dirty="0"/>
              <a:t> Possum population falling to (or below) 500 or fewer adult females in 40 </a:t>
            </a:r>
            <a:r>
              <a:rPr lang="en-AU" dirty="0" smtClean="0"/>
              <a:t>generations […].  [The worst case scenario] required </a:t>
            </a:r>
            <a:r>
              <a:rPr lang="en-AU" dirty="0"/>
              <a:t>the </a:t>
            </a:r>
            <a:r>
              <a:rPr lang="en-AU" dirty="0" err="1"/>
              <a:t>Leadbeater’s</a:t>
            </a:r>
            <a:r>
              <a:rPr lang="en-AU" dirty="0"/>
              <a:t> Possum reserve to be expanded to 171,345 ha</a:t>
            </a:r>
            <a:r>
              <a:rPr lang="en-AU" dirty="0" smtClean="0"/>
              <a:t>.”</a:t>
            </a:r>
            <a:endParaRPr lang="en-AU" dirty="0"/>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smtClean="0"/>
              <a:t>Taylor </a:t>
            </a:r>
            <a:r>
              <a:rPr lang="en-AU" sz="1400" i="1" dirty="0" smtClean="0"/>
              <a:t>et al. </a:t>
            </a:r>
            <a:r>
              <a:rPr lang="en-AU" sz="1400" dirty="0"/>
              <a:t>(</a:t>
            </a:r>
            <a:r>
              <a:rPr lang="en-AU" sz="1400" dirty="0" smtClean="0"/>
              <a:t>2017) </a:t>
            </a:r>
            <a:r>
              <a:rPr lang="en-AU" sz="1400" dirty="0" err="1" smtClean="0"/>
              <a:t>Plos</a:t>
            </a:r>
            <a:r>
              <a:rPr lang="en-AU" sz="1400" dirty="0" smtClean="0"/>
              <a:t> ONE,</a:t>
            </a:r>
            <a:r>
              <a:rPr lang="en-AU" sz="1400" dirty="0"/>
              <a:t> </a:t>
            </a:r>
            <a:r>
              <a:rPr lang="en-AU" sz="1400" dirty="0" smtClean="0"/>
              <a:t>DOI:10.1371/journal.pone.0169629</a:t>
            </a:r>
            <a:endParaRPr lang="en-AU" sz="1400" dirty="0"/>
          </a:p>
        </p:txBody>
      </p:sp>
    </p:spTree>
    <p:extLst>
      <p:ext uri="{BB962C8B-B14F-4D97-AF65-F5344CB8AC3E}">
        <p14:creationId xmlns:p14="http://schemas.microsoft.com/office/powerpoint/2010/main" val="8499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smtClean="0"/>
              <a:t>Evol</a:t>
            </a:r>
            <a:r>
              <a:rPr lang="en-AU" dirty="0" smtClean="0"/>
              <a:t> 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827302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EAAEC9CE-8590-423E-AF4B-881F239D1AA7}"/>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smtClean="0"/>
              <a:t>$$$</a:t>
            </a:r>
            <a:endParaRPr lang="en-AU" sz="2800" b="1" dirty="0"/>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1759680"/>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pic>
        <p:nvPicPr>
          <p:cNvPr id="503" name="Picture 6"/>
          <p:cNvPicPr/>
          <p:nvPr/>
        </p:nvPicPr>
        <p:blipFill>
          <a:blip r:embed="rId2"/>
          <a:stretch/>
        </p:blipFill>
        <p:spPr>
          <a:xfrm>
            <a:off x="1135800" y="4040640"/>
            <a:ext cx="928440" cy="925200"/>
          </a:xfrm>
          <a:prstGeom prst="rect">
            <a:avLst/>
          </a:prstGeom>
          <a:ln>
            <a:noFill/>
          </a:ln>
        </p:spPr>
      </p:pic>
      <p:sp>
        <p:nvSpPr>
          <p:cNvPr id="504" name="CustomShape 2"/>
          <p:cNvSpPr/>
          <p:nvPr/>
        </p:nvSpPr>
        <p:spPr>
          <a:xfrm>
            <a:off x="811440" y="-1440"/>
            <a:ext cx="157716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5" name="CustomShape 3"/>
          <p:cNvSpPr/>
          <p:nvPr/>
        </p:nvSpPr>
        <p:spPr>
          <a:xfrm flipV="1">
            <a:off x="850680" y="208404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06" name="Line 4"/>
          <p:cNvSpPr/>
          <p:nvPr/>
        </p:nvSpPr>
        <p:spPr>
          <a:xfrm>
            <a:off x="53136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7" name="Line 5"/>
          <p:cNvSpPr/>
          <p:nvPr/>
        </p:nvSpPr>
        <p:spPr>
          <a:xfrm>
            <a:off x="53136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8" name="CustomShape 6"/>
          <p:cNvSpPr/>
          <p:nvPr/>
        </p:nvSpPr>
        <p:spPr>
          <a:xfrm>
            <a:off x="83484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09" name="Line 7"/>
          <p:cNvSpPr/>
          <p:nvPr/>
        </p:nvSpPr>
        <p:spPr>
          <a:xfrm flipH="1">
            <a:off x="1299960" y="1864440"/>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0" name="CustomShape 8"/>
          <p:cNvSpPr/>
          <p:nvPr/>
        </p:nvSpPr>
        <p:spPr>
          <a:xfrm rot="6408000">
            <a:off x="1349640" y="18835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11" name="CustomShape 9"/>
          <p:cNvSpPr/>
          <p:nvPr/>
        </p:nvSpPr>
        <p:spPr>
          <a:xfrm>
            <a:off x="60948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2" name="CustomShape 10"/>
          <p:cNvSpPr/>
          <p:nvPr/>
        </p:nvSpPr>
        <p:spPr>
          <a:xfrm>
            <a:off x="62820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pic>
        <p:nvPicPr>
          <p:cNvPr id="513" name="Picture 2"/>
          <p:cNvPicPr/>
          <p:nvPr/>
        </p:nvPicPr>
        <p:blipFill>
          <a:blip r:embed="rId3"/>
          <a:stretch/>
        </p:blipFill>
        <p:spPr>
          <a:xfrm>
            <a:off x="3200400" y="4042080"/>
            <a:ext cx="2818800" cy="959400"/>
          </a:xfrm>
          <a:prstGeom prst="rect">
            <a:avLst/>
          </a:prstGeom>
          <a:ln>
            <a:noFill/>
          </a:ln>
        </p:spPr>
      </p:pic>
      <p:sp>
        <p:nvSpPr>
          <p:cNvPr id="514" name="CustomShape 11"/>
          <p:cNvSpPr/>
          <p:nvPr/>
        </p:nvSpPr>
        <p:spPr>
          <a:xfrm>
            <a:off x="3466440" y="-1440"/>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Meta-heuristic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5" name="CustomShape 12"/>
          <p:cNvSpPr/>
          <p:nvPr/>
        </p:nvSpPr>
        <p:spPr>
          <a:xfrm>
            <a:off x="384480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16" name="Line 13"/>
          <p:cNvSpPr/>
          <p:nvPr/>
        </p:nvSpPr>
        <p:spPr>
          <a:xfrm>
            <a:off x="354132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7" name="Line 14"/>
          <p:cNvSpPr/>
          <p:nvPr/>
        </p:nvSpPr>
        <p:spPr>
          <a:xfrm>
            <a:off x="354132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8" name="Line 15"/>
          <p:cNvSpPr/>
          <p:nvPr/>
        </p:nvSpPr>
        <p:spPr>
          <a:xfrm flipH="1">
            <a:off x="5004000" y="1482840"/>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9" name="CustomShape 16"/>
          <p:cNvSpPr/>
          <p:nvPr/>
        </p:nvSpPr>
        <p:spPr>
          <a:xfrm rot="6408000">
            <a:off x="5053680" y="15019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0" name="CustomShape 17"/>
          <p:cNvSpPr/>
          <p:nvPr/>
        </p:nvSpPr>
        <p:spPr>
          <a:xfrm>
            <a:off x="361944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21" name="CustomShape 18"/>
          <p:cNvSpPr/>
          <p:nvPr/>
        </p:nvSpPr>
        <p:spPr>
          <a:xfrm>
            <a:off x="363816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22" name="CustomShape 19"/>
          <p:cNvSpPr/>
          <p:nvPr/>
        </p:nvSpPr>
        <p:spPr>
          <a:xfrm>
            <a:off x="4425120" y="2094840"/>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3" name="CustomShape 20"/>
          <p:cNvSpPr/>
          <p:nvPr/>
        </p:nvSpPr>
        <p:spPr>
          <a:xfrm flipV="1">
            <a:off x="4801320" y="1892880"/>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4" name="CustomShape 21"/>
          <p:cNvSpPr/>
          <p:nvPr/>
        </p:nvSpPr>
        <p:spPr>
          <a:xfrm flipV="1">
            <a:off x="3871440" y="206208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grpSp>
        <p:nvGrpSpPr>
          <p:cNvPr id="2" name="Group 1">
            <a:extLst>
              <a:ext uri="{FF2B5EF4-FFF2-40B4-BE49-F238E27FC236}">
                <a16:creationId xmlns:a16="http://schemas.microsoft.com/office/drawing/2014/main" id="{35E4A5BC-6D66-415A-B0AD-F10B1B0E035F}"/>
              </a:ext>
            </a:extLst>
          </p:cNvPr>
          <p:cNvGrpSpPr/>
          <p:nvPr/>
        </p:nvGrpSpPr>
        <p:grpSpPr>
          <a:xfrm>
            <a:off x="7813625" y="4085640"/>
            <a:ext cx="1225967" cy="959400"/>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8" name="Picture 10"/>
            <p:cNvPicPr/>
            <p:nvPr/>
          </p:nvPicPr>
          <p:blipFill rotWithShape="1">
            <a:blip r:embed="rId5"/>
            <a:srcRect l="18120" r="13742" b="12233"/>
            <a:stretch/>
          </p:blipFill>
          <p:spPr>
            <a:xfrm>
              <a:off x="6967393" y="4545147"/>
              <a:ext cx="435894" cy="448982"/>
            </a:xfrm>
            <a:prstGeom prst="rect">
              <a:avLst/>
            </a:prstGeom>
            <a:ln>
              <a:noFill/>
            </a:ln>
          </p:spPr>
        </p:pic>
        <p:pic>
          <p:nvPicPr>
            <p:cNvPr id="529" name="Picture 12"/>
            <p:cNvPicPr/>
            <p:nvPr/>
          </p:nvPicPr>
          <p:blipFill>
            <a:blip r:embed="rId6"/>
            <a:stretch/>
          </p:blipFill>
          <p:spPr>
            <a:xfrm>
              <a:off x="7525853" y="4504824"/>
              <a:ext cx="523800" cy="523800"/>
            </a:xfrm>
            <a:prstGeom prst="rect">
              <a:avLst/>
            </a:prstGeom>
            <a:ln>
              <a:noFill/>
            </a:ln>
          </p:spPr>
        </p:pic>
      </p:grpSp>
      <p:sp>
        <p:nvSpPr>
          <p:cNvPr id="530" name="CustomShape 24"/>
          <p:cNvSpPr/>
          <p:nvPr/>
        </p:nvSpPr>
        <p:spPr>
          <a:xfrm>
            <a:off x="6616080" y="-63000"/>
            <a:ext cx="2007000" cy="1076760"/>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Exact </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1" name="Line 25"/>
          <p:cNvSpPr/>
          <p:nvPr/>
        </p:nvSpPr>
        <p:spPr>
          <a:xfrm>
            <a:off x="655128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2" name="Line 26"/>
          <p:cNvSpPr/>
          <p:nvPr/>
        </p:nvSpPr>
        <p:spPr>
          <a:xfrm>
            <a:off x="655128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3" name="CustomShape 27"/>
          <p:cNvSpPr/>
          <p:nvPr/>
        </p:nvSpPr>
        <p:spPr>
          <a:xfrm>
            <a:off x="685476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34" name="Line 28"/>
          <p:cNvSpPr/>
          <p:nvPr/>
        </p:nvSpPr>
        <p:spPr>
          <a:xfrm flipH="1">
            <a:off x="8390880" y="1150920"/>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35" name="CustomShape 29"/>
          <p:cNvSpPr/>
          <p:nvPr/>
        </p:nvSpPr>
        <p:spPr>
          <a:xfrm rot="6408000">
            <a:off x="8440560" y="117000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36" name="CustomShape 30"/>
          <p:cNvSpPr/>
          <p:nvPr/>
        </p:nvSpPr>
        <p:spPr>
          <a:xfrm>
            <a:off x="662940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37" name="CustomShape 31"/>
          <p:cNvSpPr/>
          <p:nvPr/>
        </p:nvSpPr>
        <p:spPr>
          <a:xfrm>
            <a:off x="664812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38" name="CustomShape 32"/>
          <p:cNvSpPr/>
          <p:nvPr/>
        </p:nvSpPr>
        <p:spPr>
          <a:xfrm flipV="1">
            <a:off x="6871320" y="2120040"/>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39" name="CustomShape 33"/>
          <p:cNvSpPr/>
          <p:nvPr/>
        </p:nvSpPr>
        <p:spPr>
          <a:xfrm flipV="1">
            <a:off x="7456320" y="1862280"/>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0" name="CustomShape 34"/>
          <p:cNvSpPr/>
          <p:nvPr/>
        </p:nvSpPr>
        <p:spPr>
          <a:xfrm flipV="1">
            <a:off x="7986240" y="1612440"/>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1" name="CustomShape 35"/>
          <p:cNvSpPr/>
          <p:nvPr/>
        </p:nvSpPr>
        <p:spPr>
          <a:xfrm>
            <a:off x="6150960" y="927000"/>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rPr>
              <a:t>Estimate of best 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42" name="Line 36"/>
          <p:cNvSpPr/>
          <p:nvPr/>
        </p:nvSpPr>
        <p:spPr>
          <a:xfrm>
            <a:off x="6633000" y="1487880"/>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sp>
      <p:sp>
        <p:nvSpPr>
          <p:cNvPr id="543" name="CustomShape 37"/>
          <p:cNvSpPr/>
          <p:nvPr/>
        </p:nvSpPr>
        <p:spPr>
          <a:xfrm>
            <a:off x="6872760" y="1290960"/>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pic>
        <p:nvPicPr>
          <p:cNvPr id="44" name="Picture 2">
            <a:extLst>
              <a:ext uri="{FF2B5EF4-FFF2-40B4-BE49-F238E27FC236}">
                <a16:creationId xmlns:a16="http://schemas.microsoft.com/office/drawing/2014/main" id="{95C6CEF8-E409-417D-9C44-19A72013C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603" y="3869640"/>
            <a:ext cx="1060977" cy="1215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4FB5C14-C12F-40A7-91E0-546DBDD7EF66}"/>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a:t>
            </a:r>
            <a:r>
              <a:rPr lang="en-AU" dirty="0" smtClean="0"/>
              <a:t>Rodrigues approach</a:t>
            </a:r>
            <a:endParaRPr lang="en-AU" dirty="0"/>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
        <p:nvSpPr>
          <p:cNvPr id="4" name="Multiply 3"/>
          <p:cNvSpPr/>
          <p:nvPr/>
        </p:nvSpPr>
        <p:spPr>
          <a:xfrm>
            <a:off x="-370391" y="-74907"/>
            <a:ext cx="2754774" cy="14092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32C9A52E-3548-4D41-899F-07B2250E9175}"/>
              </a:ext>
            </a:extLst>
          </p:cNvPr>
          <p:cNvSpPr txBox="1">
            <a:spLocks/>
          </p:cNvSpPr>
          <p:nvPr/>
        </p:nvSpPr>
        <p:spPr>
          <a:xfrm>
            <a:off x="-138897" y="948410"/>
            <a:ext cx="6950599" cy="14366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z="3800" u="sng" dirty="0" smtClean="0">
                <a:solidFill>
                  <a:srgbClr val="FF0000"/>
                </a:solidFill>
              </a:rPr>
              <a:t>Frequently asked questions</a:t>
            </a:r>
          </a:p>
          <a:p>
            <a:r>
              <a:rPr lang="en-AU" sz="3800" u="sng" dirty="0" smtClean="0">
                <a:solidFill>
                  <a:srgbClr val="FF0000"/>
                </a:solidFill>
              </a:rPr>
              <a:t>(answer is always NO)</a:t>
            </a:r>
            <a:endParaRPr lang="en-AU" sz="3800" u="sng" dirty="0">
              <a:solidFill>
                <a:srgbClr val="FF0000"/>
              </a:solidFill>
            </a:endParaRPr>
          </a:p>
        </p:txBody>
      </p:sp>
    </p:spTree>
    <p:extLst>
      <p:ext uri="{BB962C8B-B14F-4D97-AF65-F5344CB8AC3E}">
        <p14:creationId xmlns:p14="http://schemas.microsoft.com/office/powerpoint/2010/main" val="28166631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190500" y="108626"/>
            <a:ext cx="8496300" cy="954603"/>
          </a:xfrm>
        </p:spPr>
        <p:txBody>
          <a:bodyPr>
            <a:noAutofit/>
          </a:bodyPr>
          <a:lstStyle/>
          <a:p>
            <a:r>
              <a:rPr lang="en-AU" sz="3600" dirty="0"/>
              <a:t>Can’t we just protect places with the greatest species richness/diversity?</a:t>
            </a:r>
          </a:p>
        </p:txBody>
      </p:sp>
      <p:sp>
        <p:nvSpPr>
          <p:cNvPr id="4" name="TextBox 3">
            <a:extLst>
              <a:ext uri="{FF2B5EF4-FFF2-40B4-BE49-F238E27FC236}">
                <a16:creationId xmlns:a16="http://schemas.microsoft.com/office/drawing/2014/main" id="{C56334FC-483E-4D0E-A5B3-EE099B564153}"/>
              </a:ext>
            </a:extLst>
          </p:cNvPr>
          <p:cNvSpPr txBox="1"/>
          <p:nvPr/>
        </p:nvSpPr>
        <p:spPr>
          <a:xfrm>
            <a:off x="105444" y="1374587"/>
            <a:ext cx="4139297" cy="2677656"/>
          </a:xfrm>
          <a:prstGeom prst="rect">
            <a:avLst/>
          </a:prstGeom>
          <a:noFill/>
        </p:spPr>
        <p:txBody>
          <a:bodyPr wrap="square" rtlCol="0">
            <a:spAutoFit/>
          </a:bodyPr>
          <a:lstStyle/>
          <a:p>
            <a:r>
              <a:rPr lang="en-AU" sz="2400" dirty="0"/>
              <a:t>Doesn’t account for:</a:t>
            </a:r>
          </a:p>
          <a:p>
            <a:pPr marL="342900" indent="-342900">
              <a:buFont typeface="Arial" panose="020B0604020202020204" pitchFamily="34" charset="0"/>
              <a:buChar char="•"/>
            </a:pPr>
            <a:r>
              <a:rPr lang="en-AU" sz="2400" dirty="0"/>
              <a:t>Costs</a:t>
            </a:r>
          </a:p>
          <a:p>
            <a:pPr marL="342900" indent="-342900">
              <a:buFont typeface="Arial" panose="020B0604020202020204" pitchFamily="34" charset="0"/>
              <a:buChar char="•"/>
            </a:pPr>
            <a:r>
              <a:rPr lang="en-AU" sz="2400" dirty="0"/>
              <a:t>Species’ requirements</a:t>
            </a:r>
          </a:p>
          <a:p>
            <a:pPr marL="342900" indent="-342900">
              <a:buFont typeface="Arial" panose="020B0604020202020204" pitchFamily="34" charset="0"/>
              <a:buChar char="•"/>
            </a:pPr>
            <a:r>
              <a:rPr lang="en-AU" sz="2400" dirty="0"/>
              <a:t>Connectivity</a:t>
            </a:r>
          </a:p>
          <a:p>
            <a:pPr marL="342900" indent="-342900">
              <a:buFont typeface="Arial" panose="020B0604020202020204" pitchFamily="34" charset="0"/>
              <a:buChar char="•"/>
            </a:pPr>
            <a:r>
              <a:rPr lang="en-AU" sz="2400" dirty="0"/>
              <a:t>Complementarity</a:t>
            </a:r>
          </a:p>
          <a:p>
            <a:pPr marL="342900" indent="-342900">
              <a:buFont typeface="Arial" panose="020B0604020202020204" pitchFamily="34" charset="0"/>
              <a:buChar char="•"/>
            </a:pPr>
            <a:r>
              <a:rPr lang="en-AU" sz="2400" dirty="0"/>
              <a:t>Stakeholder preferences</a:t>
            </a:r>
          </a:p>
          <a:p>
            <a:pPr marL="342900" indent="-342900">
              <a:buFont typeface="Arial" panose="020B0604020202020204" pitchFamily="34" charset="0"/>
              <a:buChar char="•"/>
            </a:pPr>
            <a:r>
              <a:rPr lang="en-AU" sz="2400" dirty="0" smtClean="0"/>
              <a:t>Previous </a:t>
            </a:r>
            <a:r>
              <a:rPr lang="en-AU" sz="2400" dirty="0"/>
              <a:t>conservation efforts</a:t>
            </a:r>
          </a:p>
        </p:txBody>
      </p:sp>
      <p:pic>
        <p:nvPicPr>
          <p:cNvPr id="5122" name="Picture 2" descr="Mapping the World&amp;#39;s Biodiversity">
            <a:extLst>
              <a:ext uri="{FF2B5EF4-FFF2-40B4-BE49-F238E27FC236}">
                <a16:creationId xmlns:a16="http://schemas.microsoft.com/office/drawing/2014/main" id="{860671E6-0B1E-4B74-BDAC-BFFC366F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244" y="1482290"/>
            <a:ext cx="4678312" cy="2569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A6111A-1441-4D7C-BEBF-7E4F82094F1E}"/>
              </a:ext>
            </a:extLst>
          </p:cNvPr>
          <p:cNvSpPr txBox="1"/>
          <p:nvPr/>
        </p:nvSpPr>
        <p:spPr>
          <a:xfrm>
            <a:off x="5883043" y="4416601"/>
            <a:ext cx="3214836" cy="369332"/>
          </a:xfrm>
          <a:prstGeom prst="rect">
            <a:avLst/>
          </a:prstGeom>
          <a:noFill/>
        </p:spPr>
        <p:txBody>
          <a:bodyPr wrap="square" rtlCol="0">
            <a:spAutoFit/>
          </a:bodyPr>
          <a:lstStyle/>
          <a:p>
            <a:r>
              <a:rPr lang="en-AU" dirty="0"/>
              <a:t>https://biodiversitymapping.org</a:t>
            </a:r>
          </a:p>
        </p:txBody>
      </p:sp>
      <p:sp>
        <p:nvSpPr>
          <p:cNvPr id="7" name="TextBox 6">
            <a:extLst>
              <a:ext uri="{FF2B5EF4-FFF2-40B4-BE49-F238E27FC236}">
                <a16:creationId xmlns:a16="http://schemas.microsoft.com/office/drawing/2014/main" id="{E076B8BC-1342-46B8-BA80-AADBFE85A548}"/>
              </a:ext>
            </a:extLst>
          </p:cNvPr>
          <p:cNvSpPr txBox="1"/>
          <p:nvPr/>
        </p:nvSpPr>
        <p:spPr>
          <a:xfrm>
            <a:off x="3590224" y="4774168"/>
            <a:ext cx="5755907" cy="369332"/>
          </a:xfrm>
          <a:prstGeom prst="rect">
            <a:avLst/>
          </a:prstGeom>
          <a:noFill/>
        </p:spPr>
        <p:txBody>
          <a:bodyPr wrap="square" rtlCol="0">
            <a:spAutoFit/>
          </a:bodyPr>
          <a:lstStyle/>
          <a:p>
            <a:r>
              <a:rPr lang="en-AU" dirty="0"/>
              <a:t>Brown et al. (2015) PNAS, DOI:10.1073/pnas.1509189112</a:t>
            </a:r>
          </a:p>
        </p:txBody>
      </p:sp>
    </p:spTree>
    <p:extLst>
      <p:ext uri="{BB962C8B-B14F-4D97-AF65-F5344CB8AC3E}">
        <p14:creationId xmlns:p14="http://schemas.microsoft.com/office/powerpoint/2010/main" val="378126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itle 1">
            <a:extLst>
              <a:ext uri="{FF2B5EF4-FFF2-40B4-BE49-F238E27FC236}">
                <a16:creationId xmlns:a16="http://schemas.microsoft.com/office/drawing/2014/main" id="{482647A5-77B0-4EB5-8A89-14D61D2F6C72}"/>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347241" y="-1"/>
            <a:ext cx="8449519" cy="2384385"/>
          </a:xfrm>
        </p:spPr>
        <p:txBody>
          <a:bodyPr>
            <a:noAutofit/>
          </a:bodyPr>
          <a:lstStyle/>
          <a:p>
            <a:r>
              <a:rPr lang="en-AU" sz="3600" dirty="0" smtClean="0"/>
              <a:t>Biogeography says you get more species with larger area, so why not just maximize total amount of land inside protected areas?</a:t>
            </a:r>
            <a:endParaRPr lang="en-AU" sz="3600" dirty="0"/>
          </a:p>
        </p:txBody>
      </p:sp>
      <p:pic>
        <p:nvPicPr>
          <p:cNvPr id="8194" name="Picture 2" descr="Species-Area Relationships: Definition, Curve &amp;amp; Importance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31" y="2498377"/>
            <a:ext cx="3644138" cy="250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48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5195" y="1227712"/>
            <a:ext cx="6435524" cy="3477875"/>
          </a:xfrm>
          <a:prstGeom prst="rect">
            <a:avLst/>
          </a:prstGeom>
        </p:spPr>
        <p:txBody>
          <a:bodyPr wrap="square">
            <a:spAutoFit/>
          </a:bodyPr>
          <a:lstStyle/>
          <a:p>
            <a:pPr marL="457200" indent="-457200">
              <a:buFont typeface="+mj-lt"/>
              <a:buAutoNum type="alphaLcParenR"/>
            </a:pPr>
            <a:r>
              <a:rPr lang="en-AU" sz="2000" dirty="0" smtClean="0">
                <a:latin typeface="Whitney-Book"/>
              </a:rPr>
              <a:t>Failure </a:t>
            </a:r>
            <a:r>
              <a:rPr lang="en-AU" sz="2000" dirty="0">
                <a:latin typeface="Whitney-Book"/>
              </a:rPr>
              <a:t>to protect highly </a:t>
            </a:r>
            <a:r>
              <a:rPr lang="en-AU" sz="2000" dirty="0" smtClean="0">
                <a:latin typeface="Whitney-Book"/>
              </a:rPr>
              <a:t>threatened, diverse</a:t>
            </a:r>
            <a:r>
              <a:rPr lang="en-AU" sz="2000" dirty="0">
                <a:latin typeface="Whitney-Book"/>
              </a:rPr>
              <a:t>, connected but small </a:t>
            </a:r>
            <a:r>
              <a:rPr lang="en-AU" sz="2000" dirty="0" smtClean="0">
                <a:latin typeface="Whitney-Book"/>
              </a:rPr>
              <a:t>areas</a:t>
            </a:r>
          </a:p>
          <a:p>
            <a:pPr marL="457200" indent="-457200">
              <a:buFont typeface="+mj-lt"/>
              <a:buAutoNum type="alphaLcParenR"/>
            </a:pPr>
            <a:r>
              <a:rPr lang="en-AU" sz="2000" dirty="0" smtClean="0">
                <a:latin typeface="Whitney-Book"/>
              </a:rPr>
              <a:t>Expansion </a:t>
            </a:r>
            <a:r>
              <a:rPr lang="en-AU" sz="2000" dirty="0">
                <a:latin typeface="Whitney-Book"/>
              </a:rPr>
              <a:t>results in delayed protection in areas </a:t>
            </a:r>
            <a:r>
              <a:rPr lang="en-AU" sz="2000" dirty="0" smtClean="0">
                <a:latin typeface="Whitney-Book"/>
              </a:rPr>
              <a:t>where protected area (PA) establishment </a:t>
            </a:r>
            <a:r>
              <a:rPr lang="en-AU" sz="2000" dirty="0">
                <a:latin typeface="Whitney-Book"/>
              </a:rPr>
              <a:t>could have had much higher biodiversity </a:t>
            </a:r>
            <a:r>
              <a:rPr lang="en-AU" sz="2000" dirty="0" smtClean="0">
                <a:latin typeface="Whitney-Book"/>
              </a:rPr>
              <a:t>benefits</a:t>
            </a:r>
          </a:p>
          <a:p>
            <a:pPr marL="457200" indent="-457200">
              <a:buFont typeface="+mj-lt"/>
              <a:buAutoNum type="alphaLcParenR"/>
            </a:pPr>
            <a:r>
              <a:rPr lang="en-AU" sz="2000" dirty="0" smtClean="0">
                <a:latin typeface="Whitney-Book"/>
              </a:rPr>
              <a:t>Protection </a:t>
            </a:r>
            <a:r>
              <a:rPr lang="en-AU" sz="2000" dirty="0">
                <a:latin typeface="Whitney-Book"/>
              </a:rPr>
              <a:t>of low-threat, unrepresentative areas, generating limited protective </a:t>
            </a:r>
            <a:r>
              <a:rPr lang="en-AU" sz="2000" dirty="0" smtClean="0">
                <a:latin typeface="Whitney-Book"/>
              </a:rPr>
              <a:t>effect</a:t>
            </a:r>
          </a:p>
          <a:p>
            <a:pPr marL="457200" indent="-457200">
              <a:buFont typeface="+mj-lt"/>
              <a:buAutoNum type="alphaLcParenR"/>
            </a:pPr>
            <a:r>
              <a:rPr lang="en-AU" sz="2000" dirty="0" smtClean="0">
                <a:latin typeface="Whitney-Book"/>
              </a:rPr>
              <a:t>Fails to account </a:t>
            </a:r>
            <a:r>
              <a:rPr lang="en-AU" sz="2000" dirty="0">
                <a:latin typeface="Whitney-Book"/>
              </a:rPr>
              <a:t>for resources allocated to PA </a:t>
            </a:r>
            <a:r>
              <a:rPr lang="en-AU" sz="2000" dirty="0" smtClean="0">
                <a:latin typeface="Whitney-Book"/>
              </a:rPr>
              <a:t>management; rewards lack of staff and equipment</a:t>
            </a:r>
          </a:p>
          <a:p>
            <a:pPr marL="457200" indent="-457200">
              <a:buFont typeface="+mj-lt"/>
              <a:buAutoNum type="alphaLcParenR"/>
            </a:pPr>
            <a:r>
              <a:rPr lang="en-AU" sz="2000" dirty="0" smtClean="0">
                <a:latin typeface="Whitney-Book"/>
              </a:rPr>
              <a:t>Biodiversity </a:t>
            </a:r>
            <a:r>
              <a:rPr lang="en-AU" sz="2000" dirty="0">
                <a:latin typeface="Whitney-Book"/>
              </a:rPr>
              <a:t>losses in a PA remain undetected, but the area is </a:t>
            </a:r>
            <a:r>
              <a:rPr lang="en-AU" sz="2000" dirty="0" smtClean="0">
                <a:latin typeface="Whitney-Book"/>
              </a:rPr>
              <a:t>celebrated as </a:t>
            </a:r>
            <a:r>
              <a:rPr lang="en-AU" sz="2000" dirty="0">
                <a:latin typeface="Whitney-Book"/>
              </a:rPr>
              <a:t>‘protected</a:t>
            </a:r>
            <a:r>
              <a:rPr lang="en-AU" sz="2000" dirty="0" smtClean="0">
                <a:latin typeface="Whitney-Book"/>
              </a:rPr>
              <a:t>’ </a:t>
            </a:r>
            <a:endParaRPr lang="en-AU" sz="2000" dirty="0">
              <a:latin typeface="Whitney-Book"/>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9979" b="66559"/>
          <a:stretch/>
        </p:blipFill>
        <p:spPr>
          <a:xfrm>
            <a:off x="6801800" y="3032832"/>
            <a:ext cx="2164981" cy="16302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49896" b="66559"/>
          <a:stretch/>
        </p:blipFill>
        <p:spPr>
          <a:xfrm>
            <a:off x="6798201" y="1227712"/>
            <a:ext cx="2168580" cy="1630206"/>
          </a:xfrm>
          <a:prstGeom prst="rect">
            <a:avLst/>
          </a:prstGeom>
        </p:spPr>
      </p:pic>
      <p:sp>
        <p:nvSpPr>
          <p:cNvPr id="8"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2" name="TextBox 1"/>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2048832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528" y="1458409"/>
            <a:ext cx="6273479" cy="2862322"/>
          </a:xfrm>
          <a:prstGeom prst="rect">
            <a:avLst/>
          </a:prstGeom>
        </p:spPr>
        <p:txBody>
          <a:bodyPr wrap="square">
            <a:spAutoFit/>
          </a:bodyPr>
          <a:lstStyle/>
          <a:p>
            <a:pPr marL="342900" indent="-342900">
              <a:buFont typeface="+mj-lt"/>
              <a:buAutoNum type="alphaLcPeriod" startAt="6"/>
            </a:pPr>
            <a:r>
              <a:rPr lang="en-AU" sz="2000" dirty="0" smtClean="0">
                <a:latin typeface="Whitney-Book"/>
              </a:rPr>
              <a:t>Protected area (PA) </a:t>
            </a:r>
            <a:r>
              <a:rPr lang="en-AU" sz="2000" dirty="0">
                <a:latin typeface="Whitney-Book"/>
              </a:rPr>
              <a:t>expansion without associated increases in budget or staff capacity </a:t>
            </a:r>
            <a:r>
              <a:rPr lang="en-AU" sz="2000" dirty="0" smtClean="0">
                <a:latin typeface="Whitney-Book"/>
              </a:rPr>
              <a:t>reduces management </a:t>
            </a:r>
            <a:r>
              <a:rPr lang="en-AU" sz="2000" dirty="0">
                <a:latin typeface="Whitney-Book"/>
              </a:rPr>
              <a:t>capacity in situ and across the entire PA network. </a:t>
            </a:r>
          </a:p>
          <a:p>
            <a:pPr marL="342900" indent="-342900">
              <a:buFont typeface="+mj-lt"/>
              <a:buAutoNum type="alphaLcPeriod" startAt="6"/>
            </a:pPr>
            <a:r>
              <a:rPr lang="en-AU" sz="2000" dirty="0" smtClean="0">
                <a:latin typeface="Whitney-Book"/>
              </a:rPr>
              <a:t>PA </a:t>
            </a:r>
            <a:r>
              <a:rPr lang="en-AU" sz="2000" dirty="0">
                <a:latin typeface="Whitney-Book"/>
              </a:rPr>
              <a:t>expansion </a:t>
            </a:r>
            <a:r>
              <a:rPr lang="en-AU" sz="2000" dirty="0" smtClean="0">
                <a:latin typeface="Whitney-Book"/>
              </a:rPr>
              <a:t>may induce </a:t>
            </a:r>
            <a:r>
              <a:rPr lang="en-AU" sz="2000" dirty="0">
                <a:latin typeface="Whitney-Book"/>
              </a:rPr>
              <a:t>apathy or resistance to establishing new </a:t>
            </a:r>
            <a:r>
              <a:rPr lang="en-AU" sz="2000" dirty="0" smtClean="0">
                <a:latin typeface="Whitney-Book"/>
              </a:rPr>
              <a:t>PAs.</a:t>
            </a:r>
          </a:p>
          <a:p>
            <a:pPr marL="342900" indent="-342900">
              <a:buFont typeface="+mj-lt"/>
              <a:buAutoNum type="alphaLcPeriod" startAt="6"/>
            </a:pPr>
            <a:r>
              <a:rPr lang="en-AU" sz="2000" dirty="0" smtClean="0">
                <a:latin typeface="Whitney-Book"/>
              </a:rPr>
              <a:t>Poorly </a:t>
            </a:r>
            <a:r>
              <a:rPr lang="en-AU" sz="2000" dirty="0">
                <a:latin typeface="Whitney-Book"/>
              </a:rPr>
              <a:t>targeted expansions </a:t>
            </a:r>
            <a:r>
              <a:rPr lang="en-AU" sz="2000" dirty="0" smtClean="0">
                <a:latin typeface="Whitney-Book"/>
              </a:rPr>
              <a:t>result […]  in </a:t>
            </a:r>
            <a:r>
              <a:rPr lang="en-AU" sz="2000" dirty="0">
                <a:latin typeface="Whitney-Book"/>
              </a:rPr>
              <a:t>actions where biodiversity does not benefit, and limits opportunities for </a:t>
            </a:r>
            <a:r>
              <a:rPr lang="en-AU" sz="2000" dirty="0" smtClean="0">
                <a:latin typeface="Whitney-Book"/>
              </a:rPr>
              <a:t>conservation.</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3638" r="49441"/>
          <a:stretch/>
        </p:blipFill>
        <p:spPr>
          <a:xfrm>
            <a:off x="6661320" y="1238058"/>
            <a:ext cx="2314114" cy="3421156"/>
          </a:xfrm>
          <a:prstGeom prst="rect">
            <a:avLst/>
          </a:prstGeom>
        </p:spPr>
      </p:pic>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13" name="TextBox 12"/>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40340216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77156"/>
            <a:ext cx="6273479" cy="2862322"/>
          </a:xfrm>
          <a:prstGeom prst="rect">
            <a:avLst/>
          </a:prstGeom>
        </p:spPr>
        <p:txBody>
          <a:bodyPr wrap="square">
            <a:spAutoFit/>
          </a:bodyPr>
          <a:lstStyle/>
          <a:p>
            <a:pPr marL="342900" indent="-342900">
              <a:buFont typeface="+mj-lt"/>
              <a:buAutoNum type="alphaLcParenR" startAt="9"/>
            </a:pPr>
            <a:r>
              <a:rPr lang="en-AU" sz="2000" dirty="0" smtClean="0">
                <a:latin typeface="Whitney-Book"/>
              </a:rPr>
              <a:t>The real </a:t>
            </a:r>
            <a:r>
              <a:rPr lang="en-AU" sz="2000" dirty="0">
                <a:latin typeface="Whitney-Book"/>
              </a:rPr>
              <a:t>underlying values and objectives of halting biodiversity decline are subsumed by the </a:t>
            </a:r>
            <a:r>
              <a:rPr lang="en-AU" sz="2000" dirty="0" smtClean="0">
                <a:latin typeface="Whitney-Book"/>
              </a:rPr>
              <a:t>metric of just protecting more land</a:t>
            </a:r>
          </a:p>
          <a:p>
            <a:pPr marL="342900" indent="-342900">
              <a:buFont typeface="+mj-lt"/>
              <a:buAutoNum type="alphaLcParenR" startAt="9"/>
            </a:pPr>
            <a:r>
              <a:rPr lang="en-AU" sz="2000" dirty="0" smtClean="0">
                <a:latin typeface="Whitney-Book"/>
              </a:rPr>
              <a:t>As </a:t>
            </a:r>
            <a:r>
              <a:rPr lang="en-AU" sz="2000" dirty="0">
                <a:latin typeface="Whitney-Book"/>
              </a:rPr>
              <a:t>existing </a:t>
            </a:r>
            <a:r>
              <a:rPr lang="en-AU" sz="2000" dirty="0" smtClean="0">
                <a:latin typeface="Whitney-Book"/>
              </a:rPr>
              <a:t>protected area coverage targets are </a:t>
            </a:r>
            <a:r>
              <a:rPr lang="en-AU" sz="2000" dirty="0">
                <a:latin typeface="Whitney-Book"/>
              </a:rPr>
              <a:t>thresholds, perceptions of success are </a:t>
            </a:r>
            <a:r>
              <a:rPr lang="en-AU" sz="2000" dirty="0" smtClean="0">
                <a:latin typeface="Whitney-Book"/>
              </a:rPr>
              <a:t>binary, failing to account for continual improvements</a:t>
            </a:r>
          </a:p>
          <a:p>
            <a:pPr marL="342900" indent="-342900">
              <a:buFont typeface="+mj-lt"/>
              <a:buAutoNum type="alphaLcParenR" startAt="9"/>
            </a:pPr>
            <a:r>
              <a:rPr lang="en-AU" sz="2000" dirty="0" smtClean="0">
                <a:latin typeface="Whitney-Book"/>
              </a:rPr>
              <a:t> Any </a:t>
            </a:r>
            <a:r>
              <a:rPr lang="en-AU" sz="2000" dirty="0">
                <a:latin typeface="Whitney-Book"/>
              </a:rPr>
              <a:t>delay or misallocation of limited resources causes long-term harm that may </a:t>
            </a:r>
            <a:r>
              <a:rPr lang="en-AU" sz="2000" dirty="0" smtClean="0">
                <a:latin typeface="Whitney-Book"/>
              </a:rPr>
              <a:t>not be reversible at </a:t>
            </a:r>
            <a:r>
              <a:rPr lang="en-AU" sz="2000" dirty="0">
                <a:latin typeface="Whitney-Book"/>
              </a:rPr>
              <a:t>human timescales.</a:t>
            </a:r>
            <a:endParaRPr lang="en-AU" sz="20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9756" t="32926"/>
          <a:stretch/>
        </p:blipFill>
        <p:spPr>
          <a:xfrm>
            <a:off x="6536869" y="1181014"/>
            <a:ext cx="2343741" cy="3524102"/>
          </a:xfrm>
          <a:prstGeom prst="rect">
            <a:avLst/>
          </a:prstGeom>
        </p:spPr>
      </p:pic>
      <p:sp>
        <p:nvSpPr>
          <p:cNvPr id="8" name="TextBox 7"/>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Tree>
    <p:extLst>
      <p:ext uri="{BB962C8B-B14F-4D97-AF65-F5344CB8AC3E}">
        <p14:creationId xmlns:p14="http://schemas.microsoft.com/office/powerpoint/2010/main" val="2451140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pic>
        <p:nvPicPr>
          <p:cNvPr id="2052" name="Picture 4" descr="Goodhart&amp;#39;s Law and the &amp;#39;tyranny of metrics&amp;#39; - Dream End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915" y="1272781"/>
            <a:ext cx="4752090" cy="357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20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 y="0"/>
            <a:ext cx="4595148" cy="1585732"/>
          </a:xfrm>
        </p:spPr>
        <p:txBody>
          <a:bodyPr>
            <a:normAutofit fontScale="90000"/>
          </a:bodyPr>
          <a:lstStyle/>
          <a:p>
            <a:r>
              <a:rPr lang="en-AU" sz="2800" dirty="0" smtClean="0"/>
              <a:t>Can’t we just use a scoring system (formula) to rank candidate protected areas?</a:t>
            </a:r>
            <a:endParaRPr lang="en-AU" sz="2800" dirty="0"/>
          </a:p>
        </p:txBody>
      </p:sp>
      <p:sp>
        <p:nvSpPr>
          <p:cNvPr id="6" name="TextBox 5">
            <a:extLst>
              <a:ext uri="{FF2B5EF4-FFF2-40B4-BE49-F238E27FC236}">
                <a16:creationId xmlns:a16="http://schemas.microsoft.com/office/drawing/2014/main" id="{ACE0AC03-6343-46D9-82B5-4334B1627F55}"/>
              </a:ext>
            </a:extLst>
          </p:cNvPr>
          <p:cNvSpPr txBox="1"/>
          <p:nvPr/>
        </p:nvSpPr>
        <p:spPr>
          <a:xfrm>
            <a:off x="0" y="3850838"/>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7" name="Picture 6"/>
          <p:cNvPicPr>
            <a:picLocks noChangeAspect="1"/>
          </p:cNvPicPr>
          <p:nvPr/>
        </p:nvPicPr>
        <p:blipFill rotWithShape="1">
          <a:blip r:embed="rId2"/>
          <a:srcRect l="33867" t="19553" r="34594" b="17085"/>
          <a:stretch/>
        </p:blipFill>
        <p:spPr>
          <a:xfrm>
            <a:off x="4699322" y="132697"/>
            <a:ext cx="4352081" cy="4918205"/>
          </a:xfrm>
          <a:prstGeom prst="rect">
            <a:avLst/>
          </a:prstGeom>
        </p:spPr>
      </p:pic>
      <p:sp>
        <p:nvSpPr>
          <p:cNvPr id="8" name="TextBox 7">
            <a:extLst>
              <a:ext uri="{FF2B5EF4-FFF2-40B4-BE49-F238E27FC236}">
                <a16:creationId xmlns:a16="http://schemas.microsoft.com/office/drawing/2014/main" id="{ACE0AC03-6343-46D9-82B5-4334B1627F55}"/>
              </a:ext>
            </a:extLst>
          </p:cNvPr>
          <p:cNvSpPr txBox="1"/>
          <p:nvPr/>
        </p:nvSpPr>
        <p:spPr>
          <a:xfrm>
            <a:off x="1" y="4497169"/>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smtClean="0"/>
              <a:t>DOI:10.1016/j.marpol.2014.03.008</a:t>
            </a:r>
            <a:endParaRPr lang="en-AU" dirty="0"/>
          </a:p>
        </p:txBody>
      </p:sp>
      <p:sp>
        <p:nvSpPr>
          <p:cNvPr id="9" name="TextBox 8">
            <a:extLst>
              <a:ext uri="{FF2B5EF4-FFF2-40B4-BE49-F238E27FC236}">
                <a16:creationId xmlns:a16="http://schemas.microsoft.com/office/drawing/2014/main" id="{ACE0AC03-6343-46D9-82B5-4334B1627F55}"/>
              </a:ext>
            </a:extLst>
          </p:cNvPr>
          <p:cNvSpPr txBox="1"/>
          <p:nvPr/>
        </p:nvSpPr>
        <p:spPr>
          <a:xfrm>
            <a:off x="0" y="3262020"/>
            <a:ext cx="3761772" cy="646331"/>
          </a:xfrm>
          <a:prstGeom prst="rect">
            <a:avLst/>
          </a:prstGeom>
          <a:noFill/>
        </p:spPr>
        <p:txBody>
          <a:bodyPr wrap="square" rtlCol="0">
            <a:spAutoFit/>
          </a:bodyPr>
          <a:lstStyle/>
          <a:p>
            <a:r>
              <a:rPr lang="en-AU" dirty="0" smtClean="0"/>
              <a:t>Game </a:t>
            </a:r>
            <a:r>
              <a:rPr lang="en-AU" i="1" dirty="0" smtClean="0"/>
              <a:t>et al.</a:t>
            </a:r>
            <a:r>
              <a:rPr lang="en-AU" dirty="0" smtClean="0"/>
              <a:t> (2013) Cons </a:t>
            </a:r>
            <a:r>
              <a:rPr lang="en-AU" dirty="0" err="1" smtClean="0"/>
              <a:t>Biol</a:t>
            </a:r>
            <a:r>
              <a:rPr lang="en-AU" dirty="0" smtClean="0"/>
              <a:t>, </a:t>
            </a:r>
          </a:p>
          <a:p>
            <a:r>
              <a:rPr lang="en-AU" dirty="0"/>
              <a:t>DOI:10.1111/cobi.12051</a:t>
            </a:r>
          </a:p>
        </p:txBody>
      </p:sp>
    </p:spTree>
    <p:extLst>
      <p:ext uri="{BB962C8B-B14F-4D97-AF65-F5344CB8AC3E}">
        <p14:creationId xmlns:p14="http://schemas.microsoft.com/office/powerpoint/2010/main" val="2878539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39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177540" y="3042387"/>
            <a:ext cx="464820" cy="117523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3816650" y="3611741"/>
            <a:ext cx="388620" cy="60588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97442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90500" y="205979"/>
            <a:ext cx="8496300" cy="857250"/>
          </a:xfrm>
        </p:spPr>
        <p:txBody>
          <a:bodyPr>
            <a:normAutofit fontScale="90000"/>
          </a:bodyPr>
          <a:lstStyle/>
          <a:p>
            <a:r>
              <a:rPr lang="en-AU" dirty="0" smtClean="0"/>
              <a:t>Look, I’m sure I could come up with a better formula?</a:t>
            </a:r>
            <a:endParaRPr lang="en-AU" dirty="0"/>
          </a:p>
        </p:txBody>
      </p:sp>
      <p:sp>
        <p:nvSpPr>
          <p:cNvPr id="3" name="Content Placeholder 2">
            <a:extLst>
              <a:ext uri="{FF2B5EF4-FFF2-40B4-BE49-F238E27FC236}">
                <a16:creationId xmlns:a16="http://schemas.microsoft.com/office/drawing/2014/main" id="{E23899B4-5650-413B-B8D0-5C1D0C849508}"/>
              </a:ext>
            </a:extLst>
          </p:cNvPr>
          <p:cNvSpPr>
            <a:spLocks noGrp="1"/>
          </p:cNvSpPr>
          <p:nvPr>
            <p:ph idx="1"/>
          </p:nvPr>
        </p:nvSpPr>
        <p:spPr>
          <a:xfrm>
            <a:off x="457200" y="1373406"/>
            <a:ext cx="8229600" cy="3394472"/>
          </a:xfrm>
        </p:spPr>
        <p:txBody>
          <a:bodyPr>
            <a:normAutofit lnSpcReduction="10000"/>
          </a:bodyPr>
          <a:lstStyle/>
          <a:p>
            <a:pPr marL="0" indent="0">
              <a:buNone/>
            </a:pPr>
            <a:r>
              <a:rPr lang="en-AU" dirty="0"/>
              <a:t>“A major drawback of a listing of priority areas on the basis of a single application of a formula is that there is no guarantee that the priority area second or third on the list might not duplicate the species, communities or habitats that could successfully be preserved in the first priority area.”</a:t>
            </a:r>
          </a:p>
        </p:txBody>
      </p:sp>
      <p:sp>
        <p:nvSpPr>
          <p:cNvPr id="4" name="TextBox 3">
            <a:extLst>
              <a:ext uri="{FF2B5EF4-FFF2-40B4-BE49-F238E27FC236}">
                <a16:creationId xmlns:a16="http://schemas.microsoft.com/office/drawing/2014/main" id="{ACE0AC03-6343-46D9-82B5-4334B1627F55}"/>
              </a:ext>
            </a:extLst>
          </p:cNvPr>
          <p:cNvSpPr txBox="1"/>
          <p:nvPr/>
        </p:nvSpPr>
        <p:spPr>
          <a:xfrm>
            <a:off x="2704701" y="4752855"/>
            <a:ext cx="6323798" cy="369332"/>
          </a:xfrm>
          <a:prstGeom prst="rect">
            <a:avLst/>
          </a:prstGeom>
          <a:noFill/>
        </p:spPr>
        <p:txBody>
          <a:bodyPr wrap="square" rtlCol="0">
            <a:spAutoFit/>
          </a:bodyPr>
          <a:lstStyle/>
          <a:p>
            <a:r>
              <a:rPr lang="en-AU" dirty="0"/>
              <a:t>Kirkpatrick (1983) Biol Cons, DOI: 10.1016/0006-3207(83)90056-3</a:t>
            </a:r>
          </a:p>
        </p:txBody>
      </p:sp>
    </p:spTree>
    <p:extLst>
      <p:ext uri="{BB962C8B-B14F-4D97-AF65-F5344CB8AC3E}">
        <p14:creationId xmlns:p14="http://schemas.microsoft.com/office/powerpoint/2010/main" val="1150421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63139" y="41980"/>
            <a:ext cx="9036015" cy="963146"/>
          </a:xfrm>
        </p:spPr>
        <p:txBody>
          <a:bodyPr>
            <a:normAutofit fontScale="90000"/>
          </a:bodyPr>
          <a:lstStyle/>
          <a:p>
            <a:r>
              <a:rPr lang="en-AU" sz="3600" dirty="0" smtClean="0"/>
              <a:t>Representation </a:t>
            </a:r>
            <a:r>
              <a:rPr lang="en-AU" sz="3600" dirty="0"/>
              <a:t>targets don’t seem </a:t>
            </a:r>
            <a:r>
              <a:rPr lang="en-AU" sz="3600" dirty="0" smtClean="0"/>
              <a:t>scientific</a:t>
            </a:r>
            <a:r>
              <a:rPr lang="en-AU" sz="3600" dirty="0"/>
              <a:t>, can’t the </a:t>
            </a:r>
            <a:r>
              <a:rPr lang="en-AU" sz="3600" dirty="0" smtClean="0"/>
              <a:t>algorithm optimize this for me?</a:t>
            </a:r>
            <a:endParaRPr lang="en-AU" sz="3600" dirty="0"/>
          </a:p>
        </p:txBody>
      </p:sp>
      <p:pic>
        <p:nvPicPr>
          <p:cNvPr id="5130" name="Picture 10" descr="Kakapo - Brent Stephens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65047" y="2652326"/>
            <a:ext cx="1242593" cy="93091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4" name="Picture 14" descr="Heteromirafra archeri"/>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9882" y="2303202"/>
            <a:ext cx="920140" cy="68915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8" name="Picture 18" descr="Holoaden bradei"/>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63716" y="1881089"/>
            <a:ext cx="960895" cy="72100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40" name="Picture 20" descr="Megalobulimus grandi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9963" y="2734194"/>
            <a:ext cx="842284" cy="632004"/>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1685033" y="4543828"/>
            <a:ext cx="5537200" cy="22401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797553" y="4284997"/>
            <a:ext cx="3312160" cy="24433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368149" y="1513840"/>
            <a:ext cx="170969" cy="2972049"/>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046480" y="1514286"/>
            <a:ext cx="6814307" cy="192325"/>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lowchart: Delay 10"/>
          <p:cNvSpPr/>
          <p:nvPr/>
        </p:nvSpPr>
        <p:spPr>
          <a:xfrm rot="5400000">
            <a:off x="1892562"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lowchart: Delay 18"/>
          <p:cNvSpPr/>
          <p:nvPr/>
        </p:nvSpPr>
        <p:spPr>
          <a:xfrm rot="5400000">
            <a:off x="6608305"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422164" y="1752101"/>
            <a:ext cx="848302"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58295" y="1721104"/>
            <a:ext cx="711066" cy="198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4897" y="1786160"/>
            <a:ext cx="804412" cy="1941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7772400" y="1752101"/>
            <a:ext cx="699694"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44" name="Picture 24" descr="Lasiorhinus krefftii"/>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90989" y="3030780"/>
            <a:ext cx="786951" cy="590485"/>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11927" y="4798565"/>
            <a:ext cx="7232073" cy="369332"/>
          </a:xfrm>
          <a:prstGeom prst="rect">
            <a:avLst/>
          </a:prstGeom>
          <a:noFill/>
        </p:spPr>
        <p:txBody>
          <a:bodyPr wrap="square" rtlCol="0">
            <a:spAutoFit/>
          </a:bodyPr>
          <a:lstStyle/>
          <a:p>
            <a:r>
              <a:rPr lang="en-AU" dirty="0" err="1" smtClean="0"/>
              <a:t>Carwardine</a:t>
            </a:r>
            <a:r>
              <a:rPr lang="en-AU" dirty="0" smtClean="0"/>
              <a:t> </a:t>
            </a:r>
            <a:r>
              <a:rPr lang="en-AU" i="1" dirty="0" smtClean="0"/>
              <a:t>et al. </a:t>
            </a:r>
            <a:r>
              <a:rPr lang="en-AU" dirty="0" smtClean="0"/>
              <a:t>(2009</a:t>
            </a:r>
            <a:r>
              <a:rPr lang="en-AU" dirty="0"/>
              <a:t>), Cons Lett, DOI:10.1111/j.1755-263X.2008.00042.x</a:t>
            </a:r>
            <a:endParaRPr lang="en-AU" i="1" dirty="0"/>
          </a:p>
        </p:txBody>
      </p:sp>
    </p:spTree>
    <p:extLst>
      <p:ext uri="{BB962C8B-B14F-4D97-AF65-F5344CB8AC3E}">
        <p14:creationId xmlns:p14="http://schemas.microsoft.com/office/powerpoint/2010/main" val="3727285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53340" y="117079"/>
            <a:ext cx="9075420" cy="1170702"/>
          </a:xfrm>
        </p:spPr>
        <p:txBody>
          <a:bodyPr>
            <a:normAutofit fontScale="90000"/>
          </a:bodyPr>
          <a:lstStyle/>
          <a:p>
            <a:r>
              <a:rPr lang="en-AU" dirty="0" smtClean="0"/>
              <a:t>Zonation doesn’t use targets, doesn’t that make it more robust?</a:t>
            </a:r>
            <a:endParaRPr lang="en-AU" dirty="0"/>
          </a:p>
        </p:txBody>
      </p:sp>
      <p:pic>
        <p:nvPicPr>
          <p:cNvPr id="4098" name="Picture 2" descr="https://ars.els-cdn.com/content/image/1-s2.0-S000632070600387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7" y="1918844"/>
            <a:ext cx="4122593" cy="2835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9080" y="1775460"/>
            <a:ext cx="3855720" cy="3046988"/>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Zonation uses trade-off curves to specify (1) how much worse covering X% of a species’ range is than Y%, and (2) how much worse loosing coverage of one species is compared to another</a:t>
            </a:r>
            <a:endParaRPr lang="en-AU" sz="2400" dirty="0"/>
          </a:p>
        </p:txBody>
      </p:sp>
      <p:sp>
        <p:nvSpPr>
          <p:cNvPr id="4" name="TextBox 3"/>
          <p:cNvSpPr txBox="1"/>
          <p:nvPr/>
        </p:nvSpPr>
        <p:spPr>
          <a:xfrm>
            <a:off x="3124200" y="4822448"/>
            <a:ext cx="6019800" cy="369332"/>
          </a:xfrm>
          <a:prstGeom prst="rect">
            <a:avLst/>
          </a:prstGeom>
          <a:noFill/>
        </p:spPr>
        <p:txBody>
          <a:bodyPr wrap="square" rtlCol="0">
            <a:spAutoFit/>
          </a:bodyPr>
          <a:lstStyle/>
          <a:p>
            <a:r>
              <a:rPr lang="en-AU" dirty="0" err="1" smtClean="0"/>
              <a:t>Moilanen</a:t>
            </a:r>
            <a:r>
              <a:rPr lang="en-AU" dirty="0" smtClean="0"/>
              <a:t> (2007) </a:t>
            </a:r>
            <a:r>
              <a:rPr lang="en-AU" dirty="0" err="1" smtClean="0"/>
              <a:t>Biol</a:t>
            </a:r>
            <a:r>
              <a:rPr lang="en-AU" dirty="0" smtClean="0"/>
              <a:t> Cons</a:t>
            </a:r>
            <a:r>
              <a:rPr lang="en-AU" dirty="0"/>
              <a:t>, DOI:10.1016/j.biocon.2006.09.008</a:t>
            </a:r>
          </a:p>
        </p:txBody>
      </p:sp>
      <p:sp>
        <p:nvSpPr>
          <p:cNvPr id="5" name="TextBox 4"/>
          <p:cNvSpPr txBox="1"/>
          <p:nvPr/>
        </p:nvSpPr>
        <p:spPr>
          <a:xfrm>
            <a:off x="7315200" y="2636520"/>
            <a:ext cx="1066800" cy="646331"/>
          </a:xfrm>
          <a:prstGeom prst="rect">
            <a:avLst/>
          </a:prstGeom>
          <a:noFill/>
        </p:spPr>
        <p:txBody>
          <a:bodyPr wrap="square" rtlCol="0">
            <a:spAutoFit/>
          </a:bodyPr>
          <a:lstStyle/>
          <a:p>
            <a:r>
              <a:rPr lang="en-AU" dirty="0" smtClean="0">
                <a:solidFill>
                  <a:schemeClr val="bg1"/>
                </a:solidFill>
              </a:rPr>
              <a:t>Here now</a:t>
            </a:r>
            <a:endParaRPr lang="en-AU" dirty="0">
              <a:solidFill>
                <a:schemeClr val="bg1"/>
              </a:solidFill>
            </a:endParaRPr>
          </a:p>
        </p:txBody>
      </p:sp>
      <p:sp>
        <p:nvSpPr>
          <p:cNvPr id="7" name="TextBox 6"/>
          <p:cNvSpPr txBox="1"/>
          <p:nvPr/>
        </p:nvSpPr>
        <p:spPr>
          <a:xfrm>
            <a:off x="5730240" y="3458468"/>
            <a:ext cx="2735580" cy="646331"/>
          </a:xfrm>
          <a:prstGeom prst="rect">
            <a:avLst/>
          </a:prstGeom>
          <a:noFill/>
        </p:spPr>
        <p:txBody>
          <a:bodyPr wrap="square" rtlCol="0">
            <a:spAutoFit/>
          </a:bodyPr>
          <a:lstStyle/>
          <a:p>
            <a:r>
              <a:rPr lang="en-AU" dirty="0" smtClean="0">
                <a:solidFill>
                  <a:schemeClr val="bg1"/>
                </a:solidFill>
              </a:rPr>
              <a:t>How bad is removing a certain planning unit?</a:t>
            </a:r>
            <a:endParaRPr lang="en-AU" dirty="0">
              <a:solidFill>
                <a:schemeClr val="bg1"/>
              </a:solidFill>
            </a:endParaRPr>
          </a:p>
        </p:txBody>
      </p:sp>
      <p:cxnSp>
        <p:nvCxnSpPr>
          <p:cNvPr id="8" name="Straight Arrow Connector 7"/>
          <p:cNvCxnSpPr>
            <a:stCxn id="5" idx="1"/>
          </p:cNvCxnSpPr>
          <p:nvPr/>
        </p:nvCxnSpPr>
        <p:spPr>
          <a:xfrm flipH="1" flipV="1">
            <a:off x="6941820" y="2959685"/>
            <a:ext cx="37338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34100" y="3351047"/>
            <a:ext cx="563880" cy="182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794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0" y="238999"/>
            <a:ext cx="9075420" cy="812561"/>
          </a:xfrm>
        </p:spPr>
        <p:txBody>
          <a:bodyPr>
            <a:normAutofit fontScale="90000"/>
          </a:bodyPr>
          <a:lstStyle/>
          <a:p>
            <a:r>
              <a:rPr lang="en-AU" dirty="0" smtClean="0"/>
              <a:t>Zonation doesn’t use targets, doesn’t that make it more robust?</a:t>
            </a:r>
            <a:endParaRPr lang="en-AU" dirty="0"/>
          </a:p>
        </p:txBody>
      </p:sp>
      <p:sp>
        <p:nvSpPr>
          <p:cNvPr id="3" name="TextBox 2"/>
          <p:cNvSpPr txBox="1"/>
          <p:nvPr/>
        </p:nvSpPr>
        <p:spPr>
          <a:xfrm>
            <a:off x="5859780" y="1446911"/>
            <a:ext cx="3093720" cy="2308324"/>
          </a:xfrm>
          <a:prstGeom prst="rect">
            <a:avLst/>
          </a:prstGeom>
          <a:noFill/>
        </p:spPr>
        <p:txBody>
          <a:bodyPr wrap="square" rtlCol="0">
            <a:spAutoFit/>
          </a:bodyPr>
          <a:lstStyle/>
          <a:p>
            <a:r>
              <a:rPr lang="en-AU" sz="2400" dirty="0" smtClean="0"/>
              <a:t>Examples of different trade-off curves:</a:t>
            </a:r>
          </a:p>
          <a:p>
            <a:pPr marL="285750" indent="-285750">
              <a:buFont typeface="Arial" panose="020B0604020202020204" pitchFamily="34" charset="0"/>
              <a:buChar char="•"/>
            </a:pPr>
            <a:r>
              <a:rPr lang="en-AU" sz="2400" dirty="0" smtClean="0">
                <a:solidFill>
                  <a:srgbClr val="00B0F0"/>
                </a:solidFill>
              </a:rPr>
              <a:t>Rare species</a:t>
            </a:r>
          </a:p>
          <a:p>
            <a:pPr marL="285750" indent="-285750">
              <a:buFont typeface="Arial" panose="020B0604020202020204" pitchFamily="34" charset="0"/>
              <a:buChar char="•"/>
            </a:pPr>
            <a:r>
              <a:rPr lang="en-AU" sz="2400" dirty="0" smtClean="0">
                <a:solidFill>
                  <a:srgbClr val="00B050"/>
                </a:solidFill>
              </a:rPr>
              <a:t>Generalist species</a:t>
            </a:r>
          </a:p>
          <a:p>
            <a:pPr marL="285750" indent="-285750">
              <a:buFont typeface="Arial" panose="020B0604020202020204" pitchFamily="34" charset="0"/>
              <a:buChar char="•"/>
            </a:pPr>
            <a:r>
              <a:rPr lang="en-AU" sz="2400" dirty="0" smtClean="0">
                <a:solidFill>
                  <a:srgbClr val="D000A8"/>
                </a:solidFill>
              </a:rPr>
              <a:t>Culturally important species</a:t>
            </a:r>
            <a:endParaRPr lang="en-AU" sz="2400" dirty="0">
              <a:solidFill>
                <a:srgbClr val="D000A8"/>
              </a:solidFill>
            </a:endParaRPr>
          </a:p>
        </p:txBody>
      </p:sp>
      <p:cxnSp>
        <p:nvCxnSpPr>
          <p:cNvPr id="6" name="Straight Connector 5"/>
          <p:cNvCxnSpPr/>
          <p:nvPr/>
        </p:nvCxnSpPr>
        <p:spPr>
          <a:xfrm>
            <a:off x="822960" y="1562100"/>
            <a:ext cx="0" cy="278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 y="4343400"/>
            <a:ext cx="430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9180" y="4701540"/>
            <a:ext cx="6126480" cy="369332"/>
          </a:xfrm>
          <a:prstGeom prst="rect">
            <a:avLst/>
          </a:prstGeom>
          <a:noFill/>
        </p:spPr>
        <p:txBody>
          <a:bodyPr wrap="square" rtlCol="0">
            <a:spAutoFit/>
          </a:bodyPr>
          <a:lstStyle/>
          <a:p>
            <a:r>
              <a:rPr lang="en-AU" dirty="0" smtClean="0"/>
              <a:t>Proportion of distribution remaining</a:t>
            </a:r>
            <a:endParaRPr lang="en-AU" dirty="0"/>
          </a:p>
        </p:txBody>
      </p:sp>
      <p:sp>
        <p:nvSpPr>
          <p:cNvPr id="12" name="TextBox 11"/>
          <p:cNvSpPr txBox="1"/>
          <p:nvPr/>
        </p:nvSpPr>
        <p:spPr>
          <a:xfrm rot="16200000">
            <a:off x="113848" y="2768084"/>
            <a:ext cx="806258" cy="369332"/>
          </a:xfrm>
          <a:prstGeom prst="rect">
            <a:avLst/>
          </a:prstGeom>
          <a:noFill/>
        </p:spPr>
        <p:txBody>
          <a:bodyPr wrap="square" rtlCol="0">
            <a:spAutoFit/>
          </a:bodyPr>
          <a:lstStyle/>
          <a:p>
            <a:r>
              <a:rPr lang="en-AU" dirty="0" smtClean="0"/>
              <a:t>Value</a:t>
            </a:r>
            <a:endParaRPr lang="en-AU" dirty="0"/>
          </a:p>
        </p:txBody>
      </p:sp>
      <p:sp>
        <p:nvSpPr>
          <p:cNvPr id="11" name="TextBox 10"/>
          <p:cNvSpPr txBox="1"/>
          <p:nvPr/>
        </p:nvSpPr>
        <p:spPr>
          <a:xfrm>
            <a:off x="822960" y="4372096"/>
            <a:ext cx="868680" cy="369332"/>
          </a:xfrm>
          <a:prstGeom prst="rect">
            <a:avLst/>
          </a:prstGeom>
          <a:noFill/>
        </p:spPr>
        <p:txBody>
          <a:bodyPr wrap="square" rtlCol="0">
            <a:spAutoFit/>
          </a:bodyPr>
          <a:lstStyle/>
          <a:p>
            <a:r>
              <a:rPr lang="en-AU" dirty="0" smtClean="0"/>
              <a:t>0%</a:t>
            </a:r>
            <a:endParaRPr lang="en-AU" dirty="0"/>
          </a:p>
        </p:txBody>
      </p:sp>
      <p:sp>
        <p:nvSpPr>
          <p:cNvPr id="14" name="TextBox 13"/>
          <p:cNvSpPr txBox="1"/>
          <p:nvPr/>
        </p:nvSpPr>
        <p:spPr>
          <a:xfrm>
            <a:off x="4594257" y="4368285"/>
            <a:ext cx="868680" cy="369332"/>
          </a:xfrm>
          <a:prstGeom prst="rect">
            <a:avLst/>
          </a:prstGeom>
          <a:noFill/>
        </p:spPr>
        <p:txBody>
          <a:bodyPr wrap="square" rtlCol="0">
            <a:spAutoFit/>
          </a:bodyPr>
          <a:lstStyle/>
          <a:p>
            <a:r>
              <a:rPr lang="en-AU" dirty="0" smtClean="0"/>
              <a:t>100%</a:t>
            </a:r>
            <a:endParaRPr lang="en-AU" dirty="0"/>
          </a:p>
        </p:txBody>
      </p:sp>
      <p:sp>
        <p:nvSpPr>
          <p:cNvPr id="15" name="TextBox 14"/>
          <p:cNvSpPr txBox="1"/>
          <p:nvPr/>
        </p:nvSpPr>
        <p:spPr>
          <a:xfrm>
            <a:off x="507032" y="4042652"/>
            <a:ext cx="388620" cy="369332"/>
          </a:xfrm>
          <a:prstGeom prst="rect">
            <a:avLst/>
          </a:prstGeom>
          <a:noFill/>
        </p:spPr>
        <p:txBody>
          <a:bodyPr wrap="square" rtlCol="0">
            <a:spAutoFit/>
          </a:bodyPr>
          <a:lstStyle/>
          <a:p>
            <a:r>
              <a:rPr lang="en-AU" dirty="0" smtClean="0"/>
              <a:t>0</a:t>
            </a:r>
            <a:endParaRPr lang="en-AU" dirty="0"/>
          </a:p>
        </p:txBody>
      </p:sp>
      <p:sp>
        <p:nvSpPr>
          <p:cNvPr id="16" name="TextBox 15"/>
          <p:cNvSpPr txBox="1"/>
          <p:nvPr/>
        </p:nvSpPr>
        <p:spPr>
          <a:xfrm>
            <a:off x="446373" y="1533405"/>
            <a:ext cx="510540" cy="369332"/>
          </a:xfrm>
          <a:prstGeom prst="rect">
            <a:avLst/>
          </a:prstGeom>
          <a:noFill/>
        </p:spPr>
        <p:txBody>
          <a:bodyPr wrap="square" rtlCol="0">
            <a:spAutoFit/>
          </a:bodyPr>
          <a:lstStyle/>
          <a:p>
            <a:r>
              <a:rPr lang="en-AU" dirty="0" smtClean="0"/>
              <a:t>1</a:t>
            </a:r>
            <a:endParaRPr lang="en-AU" dirty="0"/>
          </a:p>
        </p:txBody>
      </p:sp>
      <p:sp>
        <p:nvSpPr>
          <p:cNvPr id="17" name="TextBox 16"/>
          <p:cNvSpPr txBox="1"/>
          <p:nvPr/>
        </p:nvSpPr>
        <p:spPr>
          <a:xfrm>
            <a:off x="2541270" y="4372096"/>
            <a:ext cx="868680" cy="369332"/>
          </a:xfrm>
          <a:prstGeom prst="rect">
            <a:avLst/>
          </a:prstGeom>
          <a:noFill/>
        </p:spPr>
        <p:txBody>
          <a:bodyPr wrap="square" rtlCol="0">
            <a:spAutoFit/>
          </a:bodyPr>
          <a:lstStyle/>
          <a:p>
            <a:r>
              <a:rPr lang="en-AU" dirty="0" smtClean="0"/>
              <a:t>50%</a:t>
            </a:r>
            <a:endParaRPr lang="en-AU" dirty="0"/>
          </a:p>
        </p:txBody>
      </p:sp>
      <p:sp>
        <p:nvSpPr>
          <p:cNvPr id="24" name="Freeform 23"/>
          <p:cNvSpPr/>
          <p:nvPr/>
        </p:nvSpPr>
        <p:spPr>
          <a:xfrm>
            <a:off x="914400" y="1638300"/>
            <a:ext cx="4221480" cy="2651760"/>
          </a:xfrm>
          <a:custGeom>
            <a:avLst/>
            <a:gdLst>
              <a:gd name="connsiteX0" fmla="*/ 0 w 4221480"/>
              <a:gd name="connsiteY0" fmla="*/ 2651760 h 2651760"/>
              <a:gd name="connsiteX1" fmla="*/ 975360 w 4221480"/>
              <a:gd name="connsiteY1" fmla="*/ 1478280 h 2651760"/>
              <a:gd name="connsiteX2" fmla="*/ 4221480 w 4221480"/>
              <a:gd name="connsiteY2" fmla="*/ 0 h 2651760"/>
            </a:gdLst>
            <a:ahLst/>
            <a:cxnLst>
              <a:cxn ang="0">
                <a:pos x="connsiteX0" y="connsiteY0"/>
              </a:cxn>
              <a:cxn ang="0">
                <a:pos x="connsiteX1" y="connsiteY1"/>
              </a:cxn>
              <a:cxn ang="0">
                <a:pos x="connsiteX2" y="connsiteY2"/>
              </a:cxn>
            </a:cxnLst>
            <a:rect l="l" t="t" r="r" b="b"/>
            <a:pathLst>
              <a:path w="4221480" h="2651760">
                <a:moveTo>
                  <a:pt x="0" y="2651760"/>
                </a:moveTo>
                <a:cubicBezTo>
                  <a:pt x="135890" y="2286000"/>
                  <a:pt x="271780" y="1920240"/>
                  <a:pt x="975360" y="1478280"/>
                </a:cubicBezTo>
                <a:cubicBezTo>
                  <a:pt x="1678940" y="1036320"/>
                  <a:pt x="2950210" y="518160"/>
                  <a:pt x="4221480"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p:nvSpPr>
        <p:spPr>
          <a:xfrm>
            <a:off x="914400" y="1611041"/>
            <a:ext cx="4229100" cy="2663779"/>
          </a:xfrm>
          <a:custGeom>
            <a:avLst/>
            <a:gdLst>
              <a:gd name="connsiteX0" fmla="*/ 0 w 4229100"/>
              <a:gd name="connsiteY0" fmla="*/ 2663779 h 2663779"/>
              <a:gd name="connsiteX1" fmla="*/ 53340 w 4229100"/>
              <a:gd name="connsiteY1" fmla="*/ 1337899 h 2663779"/>
              <a:gd name="connsiteX2" fmla="*/ 99060 w 4229100"/>
              <a:gd name="connsiteY2" fmla="*/ 240619 h 2663779"/>
              <a:gd name="connsiteX3" fmla="*/ 472440 w 4229100"/>
              <a:gd name="connsiteY3" fmla="*/ 50119 h 2663779"/>
              <a:gd name="connsiteX4" fmla="*/ 2438400 w 4229100"/>
              <a:gd name="connsiteY4" fmla="*/ 4399 h 2663779"/>
              <a:gd name="connsiteX5" fmla="*/ 4229100 w 4229100"/>
              <a:gd name="connsiteY5" fmla="*/ 4399 h 26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9100" h="2663779">
                <a:moveTo>
                  <a:pt x="0" y="2663779"/>
                </a:moveTo>
                <a:cubicBezTo>
                  <a:pt x="18415" y="2202769"/>
                  <a:pt x="36830" y="1741759"/>
                  <a:pt x="53340" y="1337899"/>
                </a:cubicBezTo>
                <a:cubicBezTo>
                  <a:pt x="69850" y="934039"/>
                  <a:pt x="29210" y="455249"/>
                  <a:pt x="99060" y="240619"/>
                </a:cubicBezTo>
                <a:cubicBezTo>
                  <a:pt x="168910" y="25989"/>
                  <a:pt x="82550" y="89489"/>
                  <a:pt x="472440" y="50119"/>
                </a:cubicBezTo>
                <a:cubicBezTo>
                  <a:pt x="862330" y="10749"/>
                  <a:pt x="1812290" y="12019"/>
                  <a:pt x="2438400" y="4399"/>
                </a:cubicBezTo>
                <a:cubicBezTo>
                  <a:pt x="3064510" y="-3221"/>
                  <a:pt x="3646805" y="589"/>
                  <a:pt x="4229100" y="439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2" name="Freeform 4101"/>
          <p:cNvSpPr/>
          <p:nvPr/>
        </p:nvSpPr>
        <p:spPr>
          <a:xfrm>
            <a:off x="952500" y="1684020"/>
            <a:ext cx="4198620" cy="2613660"/>
          </a:xfrm>
          <a:custGeom>
            <a:avLst/>
            <a:gdLst>
              <a:gd name="connsiteX0" fmla="*/ 0 w 4198620"/>
              <a:gd name="connsiteY0" fmla="*/ 2613660 h 2613660"/>
              <a:gd name="connsiteX1" fmla="*/ 2674620 w 4198620"/>
              <a:gd name="connsiteY1" fmla="*/ 2491740 h 2613660"/>
              <a:gd name="connsiteX2" fmla="*/ 3550920 w 4198620"/>
              <a:gd name="connsiteY2" fmla="*/ 2110740 h 2613660"/>
              <a:gd name="connsiteX3" fmla="*/ 3962400 w 4198620"/>
              <a:gd name="connsiteY3" fmla="*/ 1021080 h 2613660"/>
              <a:gd name="connsiteX4" fmla="*/ 4198620 w 4198620"/>
              <a:gd name="connsiteY4" fmla="*/ 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613660">
                <a:moveTo>
                  <a:pt x="0" y="2613660"/>
                </a:moveTo>
                <a:cubicBezTo>
                  <a:pt x="1041400" y="2594610"/>
                  <a:pt x="2082800" y="2575560"/>
                  <a:pt x="2674620" y="2491740"/>
                </a:cubicBezTo>
                <a:cubicBezTo>
                  <a:pt x="3266440" y="2407920"/>
                  <a:pt x="3336290" y="2355850"/>
                  <a:pt x="3550920" y="2110740"/>
                </a:cubicBezTo>
                <a:cubicBezTo>
                  <a:pt x="3765550" y="1865630"/>
                  <a:pt x="3854450" y="1372870"/>
                  <a:pt x="3962400" y="1021080"/>
                </a:cubicBezTo>
                <a:cubicBezTo>
                  <a:pt x="4070350" y="669290"/>
                  <a:pt x="4134485" y="334645"/>
                  <a:pt x="4198620" y="0"/>
                </a:cubicBezTo>
              </a:path>
            </a:pathLst>
          </a:custGeom>
          <a:noFill/>
          <a:ln>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04" name="Straight Arrow Connector 4103"/>
          <p:cNvCxnSpPr/>
          <p:nvPr/>
        </p:nvCxnSpPr>
        <p:spPr>
          <a:xfrm flipH="1" flipV="1">
            <a:off x="4877377" y="3492223"/>
            <a:ext cx="881439" cy="507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p:cNvSpPr txBox="1"/>
          <p:nvPr/>
        </p:nvSpPr>
        <p:spPr>
          <a:xfrm>
            <a:off x="5751195" y="3812861"/>
            <a:ext cx="2868930" cy="923330"/>
          </a:xfrm>
          <a:prstGeom prst="rect">
            <a:avLst/>
          </a:prstGeom>
          <a:noFill/>
        </p:spPr>
        <p:txBody>
          <a:bodyPr wrap="square" rtlCol="0">
            <a:spAutoFit/>
          </a:bodyPr>
          <a:lstStyle/>
          <a:p>
            <a:r>
              <a:rPr lang="en-AU" dirty="0" smtClean="0"/>
              <a:t>Going below ~90% coverage causes steep drop in performance</a:t>
            </a:r>
            <a:endParaRPr lang="en-AU" dirty="0"/>
          </a:p>
        </p:txBody>
      </p:sp>
      <p:sp>
        <p:nvSpPr>
          <p:cNvPr id="43" name="TextBox 42"/>
          <p:cNvSpPr txBox="1"/>
          <p:nvPr/>
        </p:nvSpPr>
        <p:spPr>
          <a:xfrm>
            <a:off x="1404636" y="1738074"/>
            <a:ext cx="2893695" cy="923330"/>
          </a:xfrm>
          <a:prstGeom prst="rect">
            <a:avLst/>
          </a:prstGeom>
          <a:noFill/>
        </p:spPr>
        <p:txBody>
          <a:bodyPr wrap="square" rtlCol="0">
            <a:spAutoFit/>
          </a:bodyPr>
          <a:lstStyle/>
          <a:p>
            <a:r>
              <a:rPr lang="en-AU" dirty="0" smtClean="0"/>
              <a:t>Only going below 5% coverage causes </a:t>
            </a:r>
          </a:p>
          <a:p>
            <a:r>
              <a:rPr lang="en-AU" dirty="0" smtClean="0"/>
              <a:t>steep drop</a:t>
            </a:r>
            <a:endParaRPr lang="en-AU" dirty="0"/>
          </a:p>
        </p:txBody>
      </p:sp>
      <p:sp>
        <p:nvSpPr>
          <p:cNvPr id="44" name="TextBox 43"/>
          <p:cNvSpPr txBox="1"/>
          <p:nvPr/>
        </p:nvSpPr>
        <p:spPr>
          <a:xfrm>
            <a:off x="2894346" y="2587466"/>
            <a:ext cx="2081212" cy="1477328"/>
          </a:xfrm>
          <a:prstGeom prst="rect">
            <a:avLst/>
          </a:prstGeom>
          <a:noFill/>
        </p:spPr>
        <p:txBody>
          <a:bodyPr wrap="square" rtlCol="0">
            <a:spAutoFit/>
          </a:bodyPr>
          <a:lstStyle/>
          <a:p>
            <a:r>
              <a:rPr lang="en-AU" dirty="0" smtClean="0"/>
              <a:t>Fairly steady decrease in performance with reduction in coverage</a:t>
            </a:r>
            <a:endParaRPr lang="en-AU" dirty="0"/>
          </a:p>
        </p:txBody>
      </p:sp>
      <p:cxnSp>
        <p:nvCxnSpPr>
          <p:cNvPr id="46" name="Straight Arrow Connector 45"/>
          <p:cNvCxnSpPr>
            <a:stCxn id="44" idx="1"/>
          </p:cNvCxnSpPr>
          <p:nvPr/>
        </p:nvCxnSpPr>
        <p:spPr>
          <a:xfrm flipH="1" flipV="1">
            <a:off x="2071235" y="3106521"/>
            <a:ext cx="823111" cy="2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1138890" y="1738075"/>
            <a:ext cx="250506" cy="32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828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11-0ABF-4A42-96ED-845A79DB51EA}"/>
              </a:ext>
            </a:extLst>
          </p:cNvPr>
          <p:cNvSpPr>
            <a:spLocks noGrp="1"/>
          </p:cNvSpPr>
          <p:nvPr>
            <p:ph type="title"/>
          </p:nvPr>
        </p:nvSpPr>
        <p:spPr>
          <a:xfrm>
            <a:off x="0" y="0"/>
            <a:ext cx="9009246" cy="798674"/>
          </a:xfrm>
        </p:spPr>
        <p:txBody>
          <a:bodyPr>
            <a:normAutofit/>
          </a:bodyPr>
          <a:lstStyle/>
          <a:p>
            <a:r>
              <a:rPr lang="en-AU" sz="2800" dirty="0" smtClean="0"/>
              <a:t>You </a:t>
            </a:r>
            <a:r>
              <a:rPr lang="en-AU" sz="2800" dirty="0"/>
              <a:t>really think people will listen to a computer?</a:t>
            </a:r>
          </a:p>
        </p:txBody>
      </p:sp>
      <p:sp>
        <p:nvSpPr>
          <p:cNvPr id="4" name="TextBox 3">
            <a:extLst>
              <a:ext uri="{FF2B5EF4-FFF2-40B4-BE49-F238E27FC236}">
                <a16:creationId xmlns:a16="http://schemas.microsoft.com/office/drawing/2014/main" id="{E9EEC4DF-451D-4079-BE16-0363B70A1E56}"/>
              </a:ext>
            </a:extLst>
          </p:cNvPr>
          <p:cNvSpPr txBox="1"/>
          <p:nvPr/>
        </p:nvSpPr>
        <p:spPr>
          <a:xfrm>
            <a:off x="0" y="678154"/>
            <a:ext cx="9144000" cy="4154984"/>
          </a:xfrm>
          <a:prstGeom prst="rect">
            <a:avLst/>
          </a:prstGeom>
          <a:noFill/>
        </p:spPr>
        <p:txBody>
          <a:bodyPr wrap="square" rtlCol="0">
            <a:spAutoFit/>
          </a:bodyPr>
          <a:lstStyle/>
          <a:p>
            <a:r>
              <a:rPr lang="en-AU" sz="2400" dirty="0"/>
              <a:t>Systemic conservation planning </a:t>
            </a:r>
            <a:r>
              <a:rPr lang="en-AU" sz="2400" dirty="0" smtClean="0"/>
              <a:t>helps:</a:t>
            </a:r>
            <a:endParaRPr lang="en-AU" sz="2400" dirty="0"/>
          </a:p>
          <a:p>
            <a:pPr marL="285750" indent="-285750">
              <a:buFont typeface="Arial" panose="020B0604020202020204" pitchFamily="34" charset="0"/>
              <a:buChar char="•"/>
            </a:pPr>
            <a:r>
              <a:rPr lang="en-AU" sz="2400" dirty="0"/>
              <a:t>support decision </a:t>
            </a:r>
            <a:r>
              <a:rPr lang="en-AU" sz="2400" dirty="0" smtClean="0"/>
              <a:t>making – it doesn’t make decisions or dictate them</a:t>
            </a:r>
            <a:endParaRPr lang="en-AU" sz="2400" dirty="0"/>
          </a:p>
          <a:p>
            <a:pPr marL="285750" indent="-285750">
              <a:buFont typeface="Arial" panose="020B0604020202020204" pitchFamily="34" charset="0"/>
              <a:buChar char="•"/>
            </a:pPr>
            <a:r>
              <a:rPr lang="en-AU" sz="2400" dirty="0"/>
              <a:t>identify priority areas (just because the algorithm doesn’t say a place is a priority doesn’t necessarily mean it’s not important!)</a:t>
            </a:r>
          </a:p>
          <a:p>
            <a:pPr marL="285750" indent="-285750">
              <a:buFont typeface="Arial" panose="020B0604020202020204" pitchFamily="34" charset="0"/>
              <a:buChar char="•"/>
            </a:pPr>
            <a:r>
              <a:rPr lang="en-AU" sz="2400" dirty="0"/>
              <a:t>facilitate</a:t>
            </a:r>
            <a:r>
              <a:rPr lang="en-AU" sz="2400" i="1" dirty="0"/>
              <a:t> </a:t>
            </a:r>
            <a:r>
              <a:rPr lang="en-AU" sz="2400" dirty="0"/>
              <a:t>discussions between stakeholders by </a:t>
            </a:r>
            <a:r>
              <a:rPr lang="en-AU" sz="2400" dirty="0" smtClean="0"/>
              <a:t>navigating trade-offs</a:t>
            </a:r>
            <a:endParaRPr lang="en-AU" sz="2400" dirty="0"/>
          </a:p>
          <a:p>
            <a:pPr marL="285750" indent="-285750">
              <a:buFont typeface="Arial" panose="020B0604020202020204" pitchFamily="34" charset="0"/>
              <a:buChar char="•"/>
            </a:pPr>
            <a:r>
              <a:rPr lang="en-AU" sz="2400" dirty="0" smtClean="0"/>
              <a:t>land-use and sea-scape </a:t>
            </a:r>
            <a:r>
              <a:rPr lang="en-AU" sz="2400" dirty="0"/>
              <a:t>planning by considering multiple zones (e.g. prioritizing places for recreational fishing and </a:t>
            </a:r>
            <a:r>
              <a:rPr lang="en-AU" sz="2400" dirty="0" smtClean="0"/>
              <a:t>conservation) </a:t>
            </a:r>
            <a:endParaRPr lang="en-AU" sz="2400" dirty="0"/>
          </a:p>
          <a:p>
            <a:pPr marL="285750" indent="-285750">
              <a:buFont typeface="Arial" panose="020B0604020202020204" pitchFamily="34" charset="0"/>
              <a:buChar char="•"/>
            </a:pPr>
            <a:r>
              <a:rPr lang="en-AU" sz="2400" dirty="0"/>
              <a:t>real-world decision making, such as Great Barrier Reef (Australia), Gulf of California (USA), Cape Floristic Region, (South Africa), and marine planning (Montserrat)</a:t>
            </a:r>
          </a:p>
          <a:p>
            <a:pPr marL="285750" indent="-28575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E1BD032-682C-43FC-A94F-CB0914300AB6}"/>
              </a:ext>
            </a:extLst>
          </p:cNvPr>
          <p:cNvSpPr txBox="1"/>
          <p:nvPr/>
        </p:nvSpPr>
        <p:spPr>
          <a:xfrm>
            <a:off x="4235116" y="4312503"/>
            <a:ext cx="4976262" cy="830997"/>
          </a:xfrm>
          <a:prstGeom prst="rect">
            <a:avLst/>
          </a:prstGeom>
          <a:noFill/>
        </p:spPr>
        <p:txBody>
          <a:bodyPr wrap="square" rtlCol="0">
            <a:spAutoFit/>
          </a:bodyPr>
          <a:lstStyle/>
          <a:p>
            <a:r>
              <a:rPr lang="en-AU" sz="1200" dirty="0"/>
              <a:t>Cowling et al. (2003) Biol Cons, DOI:10.1016/S0006-3207(02)00425-1</a:t>
            </a:r>
          </a:p>
          <a:p>
            <a:r>
              <a:rPr lang="en-AU" sz="1200" dirty="0"/>
              <a:t>Álvarez-Romero et al. (2013) Aquatic </a:t>
            </a:r>
            <a:r>
              <a:rPr lang="en-AU" sz="1200" dirty="0" err="1"/>
              <a:t>Conserv</a:t>
            </a:r>
            <a:r>
              <a:rPr lang="en-AU" sz="1200" dirty="0"/>
              <a:t>, DOI:10.1002/aqc.2334</a:t>
            </a:r>
          </a:p>
          <a:p>
            <a:r>
              <a:rPr lang="en-AU" sz="1200" dirty="0"/>
              <a:t>Fernandes et al. (2005) </a:t>
            </a:r>
            <a:r>
              <a:rPr lang="en-AU" sz="1200" dirty="0" err="1"/>
              <a:t>Conserv</a:t>
            </a:r>
            <a:r>
              <a:rPr lang="en-AU" sz="1200" dirty="0"/>
              <a:t> Biol, DOI:10.1111/j.1523-1739.2005.00302.x</a:t>
            </a:r>
          </a:p>
          <a:p>
            <a:r>
              <a:rPr lang="en-AU" sz="1200" dirty="0"/>
              <a:t>Flower et al. (2020) </a:t>
            </a:r>
            <a:r>
              <a:rPr lang="en-AU" sz="1200" dirty="0" err="1"/>
              <a:t>Conserv</a:t>
            </a:r>
            <a:r>
              <a:rPr lang="en-AU" sz="1200" dirty="0"/>
              <a:t> Sci </a:t>
            </a:r>
            <a:r>
              <a:rPr lang="en-AU" sz="1200" dirty="0" err="1"/>
              <a:t>Prac</a:t>
            </a:r>
            <a:r>
              <a:rPr lang="en-AU" sz="1200" dirty="0"/>
              <a:t>, DOI:10.1111/csp2.158</a:t>
            </a:r>
          </a:p>
        </p:txBody>
      </p:sp>
    </p:spTree>
    <p:extLst>
      <p:ext uri="{BB962C8B-B14F-4D97-AF65-F5344CB8AC3E}">
        <p14:creationId xmlns:p14="http://schemas.microsoft.com/office/powerpoint/2010/main" val="7347938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1461" y="1845320"/>
            <a:ext cx="4773109" cy="23453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53340" y="205979"/>
            <a:ext cx="8633460" cy="975121"/>
          </a:xfrm>
        </p:spPr>
        <p:txBody>
          <a:bodyPr>
            <a:normAutofit fontScale="90000"/>
          </a:bodyPr>
          <a:lstStyle/>
          <a:p>
            <a:r>
              <a:rPr lang="en-AU" dirty="0" smtClean="0"/>
              <a:t>Isn’t conservation planning </a:t>
            </a:r>
            <a:r>
              <a:rPr lang="en-AU" dirty="0" smtClean="0"/>
              <a:t>just something Australian’s do?</a:t>
            </a:r>
            <a:endParaRPr lang="en-AU" dirty="0"/>
          </a:p>
        </p:txBody>
      </p:sp>
      <p:pic>
        <p:nvPicPr>
          <p:cNvPr id="1026"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b="5142"/>
          <a:stretch/>
        </p:blipFill>
        <p:spPr bwMode="auto">
          <a:xfrm>
            <a:off x="473935" y="1893337"/>
            <a:ext cx="4328159" cy="20173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71899" y="4774168"/>
            <a:ext cx="6972101" cy="369332"/>
          </a:xfrm>
          <a:prstGeom prst="rect">
            <a:avLst/>
          </a:prstGeom>
        </p:spPr>
        <p:txBody>
          <a:bodyPr wrap="none">
            <a:spAutoFit/>
          </a:bodyPr>
          <a:lstStyle/>
          <a:p>
            <a:r>
              <a:rPr lang="en-AU" dirty="0"/>
              <a:t>Ribeiro &amp; </a:t>
            </a:r>
            <a:r>
              <a:rPr lang="en-AU" dirty="0" err="1"/>
              <a:t>Atadeu</a:t>
            </a:r>
            <a:r>
              <a:rPr lang="en-AU" dirty="0"/>
              <a:t> </a:t>
            </a:r>
            <a:r>
              <a:rPr lang="en-AU" dirty="0" smtClean="0"/>
              <a:t>(2019) J. Nat. </a:t>
            </a:r>
            <a:r>
              <a:rPr lang="en-AU" dirty="0" err="1" smtClean="0"/>
              <a:t>Conserv</a:t>
            </a:r>
            <a:r>
              <a:rPr lang="en-AU" dirty="0"/>
              <a:t>., DOI:10.1016/j.jnc.2019.125714</a:t>
            </a:r>
          </a:p>
        </p:txBody>
      </p:sp>
      <p:grpSp>
        <p:nvGrpSpPr>
          <p:cNvPr id="7" name="Group 6"/>
          <p:cNvGrpSpPr/>
          <p:nvPr/>
        </p:nvGrpSpPr>
        <p:grpSpPr>
          <a:xfrm>
            <a:off x="5146489" y="1852435"/>
            <a:ext cx="3837491" cy="2351594"/>
            <a:chOff x="4890303" y="2091929"/>
            <a:chExt cx="3570791" cy="2188162"/>
          </a:xfrm>
        </p:grpSpPr>
        <p:pic>
          <p:nvPicPr>
            <p:cNvPr id="1028" name="Picture 4" descr="Fig. 1"/>
            <p:cNvPicPr>
              <a:picLocks noChangeAspect="1" noChangeArrowheads="1"/>
            </p:cNvPicPr>
            <p:nvPr/>
          </p:nvPicPr>
          <p:blipFill rotWithShape="1">
            <a:blip r:embed="rId4">
              <a:extLst>
                <a:ext uri="{28A0092B-C50C-407E-A947-70E740481C1C}">
                  <a14:useLocalDpi xmlns:a14="http://schemas.microsoft.com/office/drawing/2010/main" val="0"/>
                </a:ext>
              </a:extLst>
            </a:blip>
            <a:srcRect l="903" t="36823" r="54877" b="37033"/>
            <a:stretch/>
          </p:blipFill>
          <p:spPr bwMode="auto">
            <a:xfrm>
              <a:off x="4890303" y="2091929"/>
              <a:ext cx="3570791" cy="21881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90303" y="2091929"/>
              <a:ext cx="298917" cy="225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Rectangle 7"/>
          <p:cNvSpPr/>
          <p:nvPr/>
        </p:nvSpPr>
        <p:spPr>
          <a:xfrm>
            <a:off x="373380" y="3858965"/>
            <a:ext cx="4773109" cy="369332"/>
          </a:xfrm>
          <a:prstGeom prst="rect">
            <a:avLst/>
          </a:prstGeom>
        </p:spPr>
        <p:txBody>
          <a:bodyPr wrap="square">
            <a:spAutoFit/>
          </a:bodyPr>
          <a:lstStyle/>
          <a:p>
            <a:r>
              <a:rPr lang="en-AU" dirty="0">
                <a:solidFill>
                  <a:schemeClr val="bg1"/>
                </a:solidFill>
              </a:rPr>
              <a:t>N° of highly-cited </a:t>
            </a:r>
            <a:r>
              <a:rPr lang="en-AU" dirty="0" smtClean="0">
                <a:solidFill>
                  <a:schemeClr val="bg1"/>
                </a:solidFill>
              </a:rPr>
              <a:t>papers, based on study area</a:t>
            </a:r>
            <a:endParaRPr lang="en-AU" dirty="0">
              <a:solidFill>
                <a:schemeClr val="bg1"/>
              </a:solidFill>
            </a:endParaRPr>
          </a:p>
        </p:txBody>
      </p:sp>
    </p:spTree>
    <p:extLst>
      <p:ext uri="{BB962C8B-B14F-4D97-AF65-F5344CB8AC3E}">
        <p14:creationId xmlns:p14="http://schemas.microsoft.com/office/powerpoint/2010/main" val="2271253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6992</TotalTime>
  <Words>2471</Words>
  <Application>Microsoft Office PowerPoint</Application>
  <PresentationFormat>On-screen Show (16:9)</PresentationFormat>
  <Paragraphs>372</Paragraphs>
  <Slides>63</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63</vt:i4>
      </vt:variant>
    </vt:vector>
  </HeadingPairs>
  <TitlesOfParts>
    <vt:vector size="74" baseType="lpstr">
      <vt:lpstr>Arial</vt:lpstr>
      <vt:lpstr>Calibri</vt:lpstr>
      <vt:lpstr>DejaVu Sans</vt:lpstr>
      <vt:lpstr>Symbol</vt:lpstr>
      <vt:lpstr>Times New Roman</vt:lpstr>
      <vt:lpstr>Whitney-Book</vt:lpstr>
      <vt:lpstr>Wingdings</vt:lpstr>
      <vt:lpstr>Office Theme</vt:lpstr>
      <vt:lpstr>1_Office Theme</vt:lpstr>
      <vt:lpstr>2_Office Theme</vt:lpstr>
      <vt:lpstr>3_Office Theme</vt:lpstr>
      <vt:lpstr>PowerPoint Presentation</vt:lpstr>
      <vt:lpstr>Protected areas</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Representation targets</vt:lpstr>
      <vt:lpstr>Representation targets</vt:lpstr>
      <vt:lpstr>Representation targets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PowerPoint Presentation</vt:lpstr>
      <vt:lpstr>So, what research have I done on reserve selection?</vt:lpstr>
      <vt:lpstr>Remember the CARE principles?</vt:lpstr>
      <vt:lpstr>Evolutionary processes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Questions?</vt:lpstr>
      <vt:lpstr>Questions?</vt:lpstr>
      <vt:lpstr>Can’t we just protect places with the greatest species richness/diversity?</vt:lpstr>
      <vt:lpstr>Biogeography says you get more species with larger area, so why not just maximize total amount of land inside protected areas?</vt:lpstr>
      <vt:lpstr>Focussing on protected area size creates perverse incentives</vt:lpstr>
      <vt:lpstr>Focussing on protected area size creates perverse incentives</vt:lpstr>
      <vt:lpstr>Focussing on protected area size creates perverse incentives</vt:lpstr>
      <vt:lpstr>Focussing on protected area size creates perverse incentives</vt:lpstr>
      <vt:lpstr>Can’t we just use a scoring system (formula) to rank candidate protected areas?</vt:lpstr>
      <vt:lpstr>Can’t we just use a scoring system (formula)  to rank candidate protected areas?</vt:lpstr>
      <vt:lpstr>Can’t we just use a scoring system (formula)  to rank candidate protected areas?</vt:lpstr>
      <vt:lpstr>Look, I’m sure I could come up with a better formula?</vt:lpstr>
      <vt:lpstr>Representation targets don’t seem scientific, can’t the algorithm optimize this for me?</vt:lpstr>
      <vt:lpstr>Zonation doesn’t use targets, doesn’t that make it more robust?</vt:lpstr>
      <vt:lpstr>Zonation doesn’t use targets, doesn’t that make it more robust?</vt:lpstr>
      <vt:lpstr>You really think people will listen to a computer?</vt:lpstr>
      <vt:lpstr>Isn’t conservation planning just something Australian’s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2010</cp:revision>
  <dcterms:created xsi:type="dcterms:W3CDTF">2006-08-16T00:00:00Z</dcterms:created>
  <dcterms:modified xsi:type="dcterms:W3CDTF">2021-09-23T00:57:46Z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